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360" r:id="rId3"/>
    <p:sldId id="365" r:id="rId4"/>
    <p:sldId id="361" r:id="rId5"/>
    <p:sldId id="362" r:id="rId6"/>
    <p:sldId id="363" r:id="rId7"/>
    <p:sldId id="366" r:id="rId8"/>
    <p:sldId id="368" r:id="rId9"/>
    <p:sldId id="369" r:id="rId10"/>
    <p:sldId id="370" r:id="rId11"/>
    <p:sldId id="371" r:id="rId12"/>
    <p:sldId id="372" r:id="rId13"/>
    <p:sldId id="373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58" r:id="rId23"/>
    <p:sldId id="303" r:id="rId24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360"/>
            <p14:sldId id="365"/>
            <p14:sldId id="361"/>
            <p14:sldId id="362"/>
            <p14:sldId id="363"/>
            <p14:sldId id="366"/>
            <p14:sldId id="368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58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  <p:cmAuthor id="2" name="Андрій Зайцев" initials="АЗ" lastIdx="2" clrIdx="1">
    <p:extLst>
      <p:ext uri="{19B8F6BF-5375-455C-9EA6-DF929625EA0E}">
        <p15:presenceInfo xmlns:p15="http://schemas.microsoft.com/office/powerpoint/2012/main" userId="S-1-5-21-3140274975-3124252904-1470287901-216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4E4"/>
    <a:srgbClr val="F0BD9A"/>
    <a:srgbClr val="F4CFB6"/>
    <a:srgbClr val="F1BF9D"/>
    <a:srgbClr val="FFB9B9"/>
    <a:srgbClr val="F8F4D8"/>
    <a:srgbClr val="F6F1CE"/>
    <a:srgbClr val="FEE7E2"/>
    <a:srgbClr val="FDDAD3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6101" autoAdjust="0"/>
  </p:normalViewPr>
  <p:slideViewPr>
    <p:cSldViewPr>
      <p:cViewPr varScale="1">
        <p:scale>
          <a:sx n="96" d="100"/>
          <a:sy n="96" d="100"/>
        </p:scale>
        <p:origin x="90" y="1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.Dudko\Downloads\Nonbanking_Sector_Review_2025-08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N.Dudko\Downloads\Nonbanking_Sector_Review_2025-08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N.Dudko\Downloads\Nonbanking_Sector_Review_2025-08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.Dudko\Downloads\Nonbanking_Sector_Review_2025-0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.Dudko\Downloads\Nonbanking_Sector_Review_2025-08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.Dudko\Downloads\Nonbanking_Sector_Review_2025-08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.Dudko\Downloads\Nonbanking_Sector_Review_2025-08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68915426257667E-2"/>
          <c:y val="4.5202111236768427E-2"/>
          <c:w val="0.84729778222950758"/>
          <c:h val="0.596413808742491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'5'!$I$14</c:f>
              <c:strCache>
                <c:ptCount val="1"/>
                <c:pt idx="0">
                  <c:v>Активи ризикових страховиків</c:v>
                </c:pt>
              </c:strCache>
            </c:strRef>
          </c:tx>
          <c:spPr>
            <a:solidFill>
              <a:srgbClr val="057D4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multiLvlStrRef>
              <c:f>'5'!$J$12:$O$13</c:f>
              <c:multiLvlStrCache>
                <c:ptCount val="6"/>
                <c:lvl>
                  <c:pt idx="0">
                    <c:v>12.22</c:v>
                  </c:pt>
                  <c:pt idx="1">
                    <c:v>12.23</c:v>
                  </c:pt>
                  <c:pt idx="2">
                    <c:v>12.23</c:v>
                  </c:pt>
                  <c:pt idx="3">
                    <c:v>12.24</c:v>
                  </c:pt>
                  <c:pt idx="4">
                    <c:v>03.25</c:v>
                  </c:pt>
                  <c:pt idx="5">
                    <c:v>06.25</c:v>
                  </c:pt>
                </c:lvl>
                <c:lvl>
                  <c:pt idx="0">
                    <c:v>Звітність за МСФЗ</c:v>
                  </c:pt>
                  <c:pt idx="2">
                    <c:v>Регуляторна звітність*</c:v>
                  </c:pt>
                </c:lvl>
              </c:multiLvlStrCache>
            </c:multiLvlStrRef>
          </c:cat>
          <c:val>
            <c:numRef>
              <c:f>'5'!$J$14:$O$14</c:f>
              <c:numCache>
                <c:formatCode>#\ ##0.0</c:formatCode>
                <c:ptCount val="6"/>
                <c:pt idx="0">
                  <c:v>49.69</c:v>
                </c:pt>
                <c:pt idx="1">
                  <c:v>50.16</c:v>
                </c:pt>
                <c:pt idx="2">
                  <c:v>41.65</c:v>
                </c:pt>
                <c:pt idx="3">
                  <c:v>45.9</c:v>
                </c:pt>
                <c:pt idx="4">
                  <c:v>49.51</c:v>
                </c:pt>
                <c:pt idx="5">
                  <c:v>53.31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6C-47B4-8583-4D0503C50D31}"/>
            </c:ext>
          </c:extLst>
        </c:ser>
        <c:ser>
          <c:idx val="1"/>
          <c:order val="1"/>
          <c:tx>
            <c:strRef>
              <c:f>'5'!$I$15</c:f>
              <c:strCache>
                <c:ptCount val="1"/>
                <c:pt idx="0">
                  <c:v>Активи страховиків життя</c:v>
                </c:pt>
              </c:strCache>
            </c:strRef>
          </c:tx>
          <c:spPr>
            <a:solidFill>
              <a:srgbClr val="91C8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multiLvlStrRef>
              <c:f>'5'!$J$12:$O$13</c:f>
              <c:multiLvlStrCache>
                <c:ptCount val="6"/>
                <c:lvl>
                  <c:pt idx="0">
                    <c:v>12.22</c:v>
                  </c:pt>
                  <c:pt idx="1">
                    <c:v>12.23</c:v>
                  </c:pt>
                  <c:pt idx="2">
                    <c:v>12.23</c:v>
                  </c:pt>
                  <c:pt idx="3">
                    <c:v>12.24</c:v>
                  </c:pt>
                  <c:pt idx="4">
                    <c:v>03.25</c:v>
                  </c:pt>
                  <c:pt idx="5">
                    <c:v>06.25</c:v>
                  </c:pt>
                </c:lvl>
                <c:lvl>
                  <c:pt idx="0">
                    <c:v>Звітність за МСФЗ</c:v>
                  </c:pt>
                  <c:pt idx="2">
                    <c:v>Регуляторна звітність*</c:v>
                  </c:pt>
                </c:lvl>
              </c:multiLvlStrCache>
            </c:multiLvlStrRef>
          </c:cat>
          <c:val>
            <c:numRef>
              <c:f>'5'!$J$15:$O$15</c:f>
              <c:numCache>
                <c:formatCode>#\ ##0.0</c:formatCode>
                <c:ptCount val="6"/>
                <c:pt idx="0">
                  <c:v>20.61</c:v>
                </c:pt>
                <c:pt idx="1">
                  <c:v>24.12</c:v>
                </c:pt>
                <c:pt idx="2">
                  <c:v>23.35</c:v>
                </c:pt>
                <c:pt idx="3">
                  <c:v>26.63</c:v>
                </c:pt>
                <c:pt idx="4">
                  <c:v>27.39</c:v>
                </c:pt>
                <c:pt idx="5">
                  <c:v>28.34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D6C-47B4-8583-4D0503C50D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925191312"/>
        <c:axId val="925181328"/>
      </c:barChart>
      <c:lineChart>
        <c:grouping val="standard"/>
        <c:varyColors val="0"/>
        <c:ser>
          <c:idx val="2"/>
          <c:order val="2"/>
          <c:tx>
            <c:strRef>
              <c:f>'5'!$I$16</c:f>
              <c:strCache>
                <c:ptCount val="1"/>
                <c:pt idx="0">
                  <c:v>Кількість компаній (п. ш.)</c:v>
                </c:pt>
              </c:strCache>
            </c:strRef>
          </c:tx>
          <c:spPr>
            <a:ln w="25400" cap="rnd" cmpd="sng">
              <a:solidFill>
                <a:srgbClr val="7D0532"/>
              </a:solidFill>
              <a:prstDash val="solid"/>
              <a:round/>
            </a:ln>
            <a:effectLst/>
          </c:spPr>
          <c:marker>
            <c:symbol val="none"/>
          </c:marker>
          <c:dPt>
            <c:idx val="2"/>
            <c:marker>
              <c:symbol val="none"/>
            </c:marker>
            <c:bubble3D val="0"/>
            <c:spPr>
              <a:ln w="25400" cap="rnd" cmpd="sng">
                <a:noFill/>
                <a:prstDash val="solid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FD6C-47B4-8583-4D0503C50D31}"/>
              </c:ext>
            </c:extLst>
          </c:dPt>
          <c:cat>
            <c:multiLvlStrRef>
              <c:f>'5'!$J$12:$O$13</c:f>
              <c:multiLvlStrCache>
                <c:ptCount val="6"/>
                <c:lvl>
                  <c:pt idx="0">
                    <c:v>12.22</c:v>
                  </c:pt>
                  <c:pt idx="1">
                    <c:v>12.23</c:v>
                  </c:pt>
                  <c:pt idx="2">
                    <c:v>12.23</c:v>
                  </c:pt>
                  <c:pt idx="3">
                    <c:v>12.24</c:v>
                  </c:pt>
                  <c:pt idx="4">
                    <c:v>03.25</c:v>
                  </c:pt>
                  <c:pt idx="5">
                    <c:v>06.25</c:v>
                  </c:pt>
                </c:lvl>
                <c:lvl>
                  <c:pt idx="0">
                    <c:v>Звітність за МСФЗ</c:v>
                  </c:pt>
                  <c:pt idx="2">
                    <c:v>Регуляторна звітність*</c:v>
                  </c:pt>
                </c:lvl>
              </c:multiLvlStrCache>
            </c:multiLvlStrRef>
          </c:cat>
          <c:val>
            <c:numRef>
              <c:f>'5'!$J$16:$O$16</c:f>
              <c:numCache>
                <c:formatCode>#,##0</c:formatCode>
                <c:ptCount val="6"/>
                <c:pt idx="0">
                  <c:v>128</c:v>
                </c:pt>
                <c:pt idx="1">
                  <c:v>101</c:v>
                </c:pt>
                <c:pt idx="2">
                  <c:v>101</c:v>
                </c:pt>
                <c:pt idx="3">
                  <c:v>65</c:v>
                </c:pt>
                <c:pt idx="4">
                  <c:v>63</c:v>
                </c:pt>
                <c:pt idx="5">
                  <c:v>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D6C-47B4-8583-4D0503C50D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5185904"/>
        <c:axId val="925185488"/>
      </c:lineChart>
      <c:catAx>
        <c:axId val="925191312"/>
        <c:scaling>
          <c:orientation val="minMax"/>
        </c:scaling>
        <c:delete val="0"/>
        <c:axPos val="b"/>
        <c:numFmt formatCode="[$-409]mm\.yy;@" sourceLinked="0"/>
        <c:majorTickMark val="in"/>
        <c:minorTickMark val="none"/>
        <c:tickLblPos val="low"/>
        <c:spPr>
          <a:noFill/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925181328"/>
        <c:crosses val="autoZero"/>
        <c:auto val="1"/>
        <c:lblAlgn val="ctr"/>
        <c:lblOffset val="100"/>
        <c:noMultiLvlLbl val="0"/>
      </c:catAx>
      <c:valAx>
        <c:axId val="925181328"/>
        <c:scaling>
          <c:orientation val="minMax"/>
          <c:max val="100"/>
          <c:min val="0"/>
        </c:scaling>
        <c:delete val="0"/>
        <c:axPos val="l"/>
        <c:majorGridlines>
          <c:spPr>
            <a:ln w="3175" cap="flat" cmpd="sng" algn="ctr">
              <a:solidFill>
                <a:srgbClr val="8C969B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c:spPr>
        </c:majorGridlines>
        <c:numFmt formatCode="#,##0" sourceLinked="0"/>
        <c:majorTickMark val="in"/>
        <c:minorTickMark val="none"/>
        <c:tickLblPos val="low"/>
        <c:spPr>
          <a:noFill/>
          <a:ln w="9525">
            <a:solidFill>
              <a:schemeClr val="tx2"/>
            </a:solidFill>
            <a:prstDash val="solid"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925191312"/>
        <c:crosses val="autoZero"/>
        <c:crossBetween val="between"/>
        <c:majorUnit val="20"/>
      </c:valAx>
      <c:valAx>
        <c:axId val="925185488"/>
        <c:scaling>
          <c:orientation val="minMax"/>
          <c:max val="150"/>
        </c:scaling>
        <c:delete val="0"/>
        <c:axPos val="r"/>
        <c:numFmt formatCode="#,##0" sourceLinked="1"/>
        <c:majorTickMark val="in"/>
        <c:minorTickMark val="none"/>
        <c:tickLblPos val="nextTo"/>
        <c:spPr>
          <a:noFill/>
          <a:ln w="9525">
            <a:solidFill>
              <a:schemeClr val="tx2"/>
            </a:solidFill>
            <a:prstDash val="solid"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925185904"/>
        <c:crosses val="max"/>
        <c:crossBetween val="between"/>
        <c:majorUnit val="30"/>
      </c:valAx>
      <c:catAx>
        <c:axId val="9251859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25185488"/>
        <c:crosses val="autoZero"/>
        <c:auto val="1"/>
        <c:lblAlgn val="ctr"/>
        <c:lblOffset val="100"/>
        <c:noMultiLvlLbl val="0"/>
      </c:catAx>
      <c:spPr>
        <a:noFill/>
        <a:ln w="9525">
          <a:solidFill>
            <a:srgbClr val="505050"/>
          </a:solidFill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c:spPr>
    </c:plotArea>
    <c:legend>
      <c:legendPos val="b"/>
      <c:layout>
        <c:manualLayout>
          <c:xMode val="edge"/>
          <c:yMode val="edge"/>
          <c:x val="0"/>
          <c:y val="0.79208542083298283"/>
          <c:w val="1"/>
          <c:h val="0.1276997921440805"/>
        </c:manualLayout>
      </c:layout>
      <c:overlay val="0"/>
      <c:spPr>
        <a:noFill/>
        <a:ln>
          <a:noFill/>
        </a:ln>
        <a:effectLst/>
        <a:extLst>
          <a:ext uri="{91240B29-F687-4F45-9708-019B960494DF}">
            <a14:hiddenLine xmlns:a14="http://schemas.microsoft.com/office/drawing/2010/main">
              <a:noFill/>
            </a14:hiddenLine>
          </a:ext>
        </a:extLst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LID4096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ysClr val="window" lastClr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ysClr val="windowText" lastClr="000000">
              <a:lumMod val="15000"/>
              <a:lumOff val="85000"/>
            </a:sysClr>
          </a:solidFill>
          <a:round/>
        </a14:hiddenLine>
      </a:ext>
    </a:extLst>
  </c:spPr>
  <c:txPr>
    <a:bodyPr/>
    <a:lstStyle/>
    <a:p>
      <a:pPr>
        <a:defRPr sz="750" b="0" i="0" strike="noStrike">
          <a:solidFill>
            <a:srgbClr val="000000"/>
          </a:solidFill>
          <a:latin typeface="Arial"/>
          <a:ea typeface="Arial"/>
          <a:cs typeface="Arial"/>
        </a:defRPr>
      </a:pPr>
      <a:endParaRPr lang="LID4096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4777677515578112E-2"/>
          <c:y val="4.4963587249044305E-2"/>
          <c:w val="0.86063254522603516"/>
          <c:h val="0.66712172873498199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'11'!$K$13</c:f>
              <c:strCache>
                <c:ptCount val="1"/>
                <c:pt idx="0">
                  <c:v>Премії, належні перестраховикам-нерезидентам</c:v>
                </c:pt>
              </c:strCache>
            </c:strRef>
          </c:tx>
          <c:spPr>
            <a:solidFill>
              <a:srgbClr val="057D46"/>
            </a:solidFill>
            <a:ln w="25400">
              <a:noFill/>
            </a:ln>
          </c:spPr>
          <c:invertIfNegative val="0"/>
          <c:cat>
            <c:strRef>
              <c:f>'11'!$M$12:$Z$12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'11'!$M$13:$Z$13</c:f>
              <c:numCache>
                <c:formatCode>0.0</c:formatCode>
                <c:ptCount val="14"/>
                <c:pt idx="0">
                  <c:v>0.97</c:v>
                </c:pt>
                <c:pt idx="1">
                  <c:v>0.78</c:v>
                </c:pt>
                <c:pt idx="2">
                  <c:v>0.81</c:v>
                </c:pt>
                <c:pt idx="3">
                  <c:v>0.55000000000000004</c:v>
                </c:pt>
                <c:pt idx="4">
                  <c:v>1.18</c:v>
                </c:pt>
                <c:pt idx="5">
                  <c:v>0.8</c:v>
                </c:pt>
                <c:pt idx="6">
                  <c:v>1</c:v>
                </c:pt>
                <c:pt idx="7">
                  <c:v>0.67</c:v>
                </c:pt>
                <c:pt idx="8">
                  <c:v>1.21</c:v>
                </c:pt>
                <c:pt idx="9">
                  <c:v>0.96</c:v>
                </c:pt>
                <c:pt idx="10" formatCode="0.00">
                  <c:v>1.01</c:v>
                </c:pt>
                <c:pt idx="11" formatCode="0.00">
                  <c:v>0.8</c:v>
                </c:pt>
                <c:pt idx="12" formatCode="0.00">
                  <c:v>1.52</c:v>
                </c:pt>
                <c:pt idx="13" formatCode="0.00">
                  <c:v>1.46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BF-4666-BC5E-C3E15B2F9095}"/>
            </c:ext>
          </c:extLst>
        </c:ser>
        <c:ser>
          <c:idx val="0"/>
          <c:order val="1"/>
          <c:tx>
            <c:strRef>
              <c:f>'11'!$K$14</c:f>
              <c:strCache>
                <c:ptCount val="1"/>
                <c:pt idx="0">
                  <c:v>Премії, належні перестраховикам-резидентам</c:v>
                </c:pt>
              </c:strCache>
            </c:strRef>
          </c:tx>
          <c:spPr>
            <a:solidFill>
              <a:srgbClr val="91C864"/>
            </a:solidFill>
            <a:ln w="25400">
              <a:noFill/>
            </a:ln>
          </c:spPr>
          <c:invertIfNegative val="0"/>
          <c:cat>
            <c:strRef>
              <c:f>'11'!$M$12:$Z$12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'11'!$M$14:$Z$14</c:f>
              <c:numCache>
                <c:formatCode>0.0</c:formatCode>
                <c:ptCount val="14"/>
                <c:pt idx="0">
                  <c:v>0.34</c:v>
                </c:pt>
                <c:pt idx="1">
                  <c:v>0.14000000000000001</c:v>
                </c:pt>
                <c:pt idx="2">
                  <c:v>0.38</c:v>
                </c:pt>
                <c:pt idx="3">
                  <c:v>0.27</c:v>
                </c:pt>
                <c:pt idx="4">
                  <c:v>0.2</c:v>
                </c:pt>
                <c:pt idx="5">
                  <c:v>0.26</c:v>
                </c:pt>
                <c:pt idx="6">
                  <c:v>0.24</c:v>
                </c:pt>
                <c:pt idx="7">
                  <c:v>0.3</c:v>
                </c:pt>
                <c:pt idx="8">
                  <c:v>0.11</c:v>
                </c:pt>
                <c:pt idx="9">
                  <c:v>0.08</c:v>
                </c:pt>
                <c:pt idx="10" formatCode="0.00">
                  <c:v>0.1</c:v>
                </c:pt>
                <c:pt idx="11" formatCode="0.00">
                  <c:v>0.25</c:v>
                </c:pt>
                <c:pt idx="12" formatCode="0.00">
                  <c:v>0.05</c:v>
                </c:pt>
                <c:pt idx="13" formatCode="0.00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BF-4666-BC5E-C3E15B2F90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147064591"/>
        <c:axId val="1"/>
      </c:barChart>
      <c:lineChart>
        <c:grouping val="standard"/>
        <c:varyColors val="0"/>
        <c:ser>
          <c:idx val="4"/>
          <c:order val="2"/>
          <c:tx>
            <c:strRef>
              <c:f>'11'!$K$16</c:f>
              <c:strCache>
                <c:ptCount val="1"/>
                <c:pt idx="0">
                  <c:v>Рівень виплат (п. ш.)</c:v>
                </c:pt>
              </c:strCache>
            </c:strRef>
          </c:tx>
          <c:spPr>
            <a:ln w="25400">
              <a:solidFill>
                <a:srgbClr val="7D0532"/>
              </a:solidFill>
            </a:ln>
          </c:spPr>
          <c:marker>
            <c:symbol val="none"/>
          </c:marker>
          <c:dPt>
            <c:idx val="0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3-94BF-4666-BC5E-C3E15B2F9095}"/>
              </c:ext>
            </c:extLst>
          </c:dPt>
          <c:dPt>
            <c:idx val="4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5-94BF-4666-BC5E-C3E15B2F9095}"/>
              </c:ext>
            </c:extLst>
          </c:dPt>
          <c:dPt>
            <c:idx val="8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7-94BF-4666-BC5E-C3E15B2F9095}"/>
              </c:ext>
            </c:extLst>
          </c:dPt>
          <c:dPt>
            <c:idx val="12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9-94BF-4666-BC5E-C3E15B2F9095}"/>
              </c:ext>
            </c:extLst>
          </c:dPt>
          <c:cat>
            <c:strRef>
              <c:f>'11'!$M$12:$T$12</c:f>
              <c:strCache>
                <c:ptCount val="8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</c:strCache>
            </c:strRef>
          </c:cat>
          <c:val>
            <c:numRef>
              <c:f>'11'!$M$16:$Z$16</c:f>
              <c:numCache>
                <c:formatCode>0%</c:formatCode>
                <c:ptCount val="14"/>
                <c:pt idx="0">
                  <c:v>0.39900000000000002</c:v>
                </c:pt>
                <c:pt idx="1">
                  <c:v>0.41770000000000002</c:v>
                </c:pt>
                <c:pt idx="2">
                  <c:v>0.36070000000000002</c:v>
                </c:pt>
                <c:pt idx="3">
                  <c:v>0.35620000000000002</c:v>
                </c:pt>
                <c:pt idx="4">
                  <c:v>0.38069999999999998</c:v>
                </c:pt>
                <c:pt idx="5">
                  <c:v>0.3715</c:v>
                </c:pt>
                <c:pt idx="6">
                  <c:v>0.33329999999999999</c:v>
                </c:pt>
                <c:pt idx="7">
                  <c:v>0.33929999999999999</c:v>
                </c:pt>
                <c:pt idx="8">
                  <c:v>0.34079999999999999</c:v>
                </c:pt>
                <c:pt idx="9">
                  <c:v>0.3639</c:v>
                </c:pt>
                <c:pt idx="10">
                  <c:v>0.4052</c:v>
                </c:pt>
                <c:pt idx="11">
                  <c:v>0.42780000000000001</c:v>
                </c:pt>
                <c:pt idx="12">
                  <c:v>0.41689999999999999</c:v>
                </c:pt>
                <c:pt idx="13">
                  <c:v>0.4093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94BF-4666-BC5E-C3E15B2F9095}"/>
            </c:ext>
          </c:extLst>
        </c:ser>
        <c:ser>
          <c:idx val="2"/>
          <c:order val="3"/>
          <c:tx>
            <c:strRef>
              <c:f>'11'!$K$15</c:f>
              <c:strCache>
                <c:ptCount val="1"/>
                <c:pt idx="0">
                  <c:v>Коефіцієнт утримання (п. ш.)</c:v>
                </c:pt>
              </c:strCache>
            </c:strRef>
          </c:tx>
          <c:spPr>
            <a:ln w="25400">
              <a:solidFill>
                <a:srgbClr val="DC4B64"/>
              </a:solidFill>
            </a:ln>
          </c:spPr>
          <c:marker>
            <c:symbol val="none"/>
          </c:marker>
          <c:dPt>
            <c:idx val="0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C-94BF-4666-BC5E-C3E15B2F9095}"/>
              </c:ext>
            </c:extLst>
          </c:dPt>
          <c:dPt>
            <c:idx val="4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0E-94BF-4666-BC5E-C3E15B2F9095}"/>
              </c:ext>
            </c:extLst>
          </c:dPt>
          <c:dPt>
            <c:idx val="8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10-94BF-4666-BC5E-C3E15B2F9095}"/>
              </c:ext>
            </c:extLst>
          </c:dPt>
          <c:dPt>
            <c:idx val="12"/>
            <c:bubble3D val="0"/>
            <c:spPr>
              <a:ln w="25400">
                <a:noFill/>
              </a:ln>
            </c:spPr>
            <c:extLst>
              <c:ext xmlns:c16="http://schemas.microsoft.com/office/drawing/2014/chart" uri="{C3380CC4-5D6E-409C-BE32-E72D297353CC}">
                <c16:uniqueId val="{00000012-94BF-4666-BC5E-C3E15B2F9095}"/>
              </c:ext>
            </c:extLst>
          </c:dPt>
          <c:cat>
            <c:strRef>
              <c:f>'11'!$M$12:$T$12</c:f>
              <c:strCache>
                <c:ptCount val="8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</c:strCache>
            </c:strRef>
          </c:cat>
          <c:val>
            <c:numRef>
              <c:f>'11'!$M$15:$Z$15</c:f>
              <c:numCache>
                <c:formatCode>0%</c:formatCode>
                <c:ptCount val="14"/>
                <c:pt idx="0">
                  <c:v>0.82199999999999995</c:v>
                </c:pt>
                <c:pt idx="1">
                  <c:v>0.83930000000000005</c:v>
                </c:pt>
                <c:pt idx="2">
                  <c:v>0.85370000000000001</c:v>
                </c:pt>
                <c:pt idx="3">
                  <c:v>0.88139999999999996</c:v>
                </c:pt>
                <c:pt idx="4">
                  <c:v>0.88149999999999995</c:v>
                </c:pt>
                <c:pt idx="5">
                  <c:v>0.88739999999999997</c:v>
                </c:pt>
                <c:pt idx="6">
                  <c:v>0.89100000000000001</c:v>
                </c:pt>
                <c:pt idx="7">
                  <c:v>0.89200000000000002</c:v>
                </c:pt>
                <c:pt idx="8">
                  <c:v>0.92400000000000004</c:v>
                </c:pt>
                <c:pt idx="9">
                  <c:v>0.94730000000000003</c:v>
                </c:pt>
                <c:pt idx="10">
                  <c:v>0.97330000000000005</c:v>
                </c:pt>
                <c:pt idx="11">
                  <c:v>0.99270000000000003</c:v>
                </c:pt>
                <c:pt idx="12">
                  <c:v>0.99409999999999998</c:v>
                </c:pt>
                <c:pt idx="13">
                  <c:v>0.99460000000000004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94BF-4666-BC5E-C3E15B2F90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"/>
        <c:axId val="4"/>
      </c:lineChart>
      <c:catAx>
        <c:axId val="1147064591"/>
        <c:scaling>
          <c:orientation val="minMax"/>
        </c:scaling>
        <c:delete val="0"/>
        <c:axPos val="b"/>
        <c:numFmt formatCode="[$-409]mm\.yy;@" sourceLinked="0"/>
        <c:majorTickMark val="in"/>
        <c:minorTickMark val="none"/>
        <c:tickLblPos val="low"/>
        <c:spPr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c:spPr>
        <c:txPr>
          <a:bodyPr rot="0" vert="horz" anchor="ctr" anchorCtr="1"/>
          <a:lstStyle/>
          <a:p>
            <a:pPr>
              <a:defRPr sz="7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1"/>
        <c:crosses val="autoZero"/>
        <c:auto val="0"/>
        <c:lblAlgn val="ctr"/>
        <c:lblOffset val="100"/>
        <c:noMultiLvlLbl val="0"/>
      </c:catAx>
      <c:valAx>
        <c:axId val="1"/>
        <c:scaling>
          <c:orientation val="minMax"/>
          <c:max val="2"/>
          <c:min val="0"/>
        </c:scaling>
        <c:delete val="0"/>
        <c:axPos val="l"/>
        <c:majorGridlines>
          <c:spPr>
            <a:ln w="3175" cap="flat" cmpd="sng" algn="ctr">
              <a:solidFill>
                <a:srgbClr val="8C969B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c:spPr>
        </c:majorGridlines>
        <c:numFmt formatCode="0.0" sourceLinked="0"/>
        <c:majorTickMark val="in"/>
        <c:minorTickMark val="none"/>
        <c:tickLblPos val="low"/>
        <c:spPr>
          <a:ln w="9525">
            <a:solidFill>
              <a:srgbClr val="505050"/>
            </a:solidFill>
            <a:prstDash val="solid"/>
          </a:ln>
        </c:spPr>
        <c:txPr>
          <a:bodyPr rot="0" vert="horz"/>
          <a:lstStyle/>
          <a:p>
            <a:pPr>
              <a:defRPr sz="7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1147064591"/>
        <c:crosses val="autoZero"/>
        <c:crossBetween val="between"/>
        <c:majorUnit val="0.4"/>
      </c:valAx>
      <c:catAx>
        <c:axId val="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"/>
        <c:crosses val="autoZero"/>
        <c:auto val="0"/>
        <c:lblAlgn val="ctr"/>
        <c:lblOffset val="100"/>
        <c:noMultiLvlLbl val="0"/>
      </c:catAx>
      <c:valAx>
        <c:axId val="4"/>
        <c:scaling>
          <c:orientation val="minMax"/>
          <c:max val="1"/>
          <c:min val="0"/>
        </c:scaling>
        <c:delete val="0"/>
        <c:axPos val="r"/>
        <c:numFmt formatCode="0%" sourceLinked="0"/>
        <c:majorTickMark val="in"/>
        <c:minorTickMark val="none"/>
        <c:tickLblPos val="nextTo"/>
        <c:spPr>
          <a:ln w="9525">
            <a:solidFill>
              <a:srgbClr val="505050"/>
            </a:solidFill>
            <a:prstDash val="solid"/>
          </a:ln>
        </c:spPr>
        <c:txPr>
          <a:bodyPr rot="0" vert="horz"/>
          <a:lstStyle/>
          <a:p>
            <a:pPr>
              <a:defRPr sz="7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3"/>
        <c:crosses val="max"/>
        <c:crossBetween val="between"/>
        <c:majorUnit val="0.2"/>
      </c:valAx>
      <c:spPr>
        <a:noFill/>
        <a:ln w="9525">
          <a:solidFill>
            <a:schemeClr val="tx2"/>
          </a:solidFill>
        </a:ln>
      </c:spPr>
    </c:plotArea>
    <c:legend>
      <c:legendPos val="r"/>
      <c:layout>
        <c:manualLayout>
          <c:xMode val="edge"/>
          <c:yMode val="edge"/>
          <c:x val="2.2490062394983218E-3"/>
          <c:y val="0.77805314999522701"/>
          <c:w val="0.99775099376050169"/>
          <c:h val="0.1806690509565131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LID4096"/>
        </a:p>
      </c:txPr>
    </c:legend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7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LID4096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7888779527559048E-2"/>
          <c:y val="4.2725244802587152E-2"/>
          <c:w val="0.83643077427821522"/>
          <c:h val="0.579676880973909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'12'!$H$10</c:f>
              <c:strCache>
                <c:ptCount val="1"/>
                <c:pt idx="0">
                  <c:v>Валові страхові премії страхування життя</c:v>
                </c:pt>
              </c:strCache>
            </c:strRef>
          </c:tx>
          <c:spPr>
            <a:solidFill>
              <a:srgbClr val="057D46"/>
            </a:solidFill>
            <a:ln w="25400">
              <a:noFill/>
            </a:ln>
          </c:spPr>
          <c:invertIfNegative val="0"/>
          <c:cat>
            <c:strRef>
              <c:f>'12'!$J$9:$W$9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'12'!$J$10:$W$10</c:f>
              <c:numCache>
                <c:formatCode>_-* #\ ##0.0_-;\-* #\ ##0.0_-;_-* "-"??_-;_-@_-</c:formatCode>
                <c:ptCount val="14"/>
                <c:pt idx="0">
                  <c:v>1.3</c:v>
                </c:pt>
                <c:pt idx="1">
                  <c:v>0.95</c:v>
                </c:pt>
                <c:pt idx="2">
                  <c:v>1.22</c:v>
                </c:pt>
                <c:pt idx="3">
                  <c:v>1.34</c:v>
                </c:pt>
                <c:pt idx="4" formatCode="_(* #,##0.00_);_(* \(#,##0.00\);_(* &quot;-&quot;??_);_(@_)">
                  <c:v>1.1299999999999999</c:v>
                </c:pt>
                <c:pt idx="5" formatCode="_(* #,##0.00_);_(* \(#,##0.00\);_(* &quot;-&quot;??_);_(@_)">
                  <c:v>1.1299999999999999</c:v>
                </c:pt>
                <c:pt idx="6" formatCode="_(* #,##0.00_);_(* \(#,##0.00\);_(* &quot;-&quot;??_);_(@_)">
                  <c:v>1.31</c:v>
                </c:pt>
                <c:pt idx="7" formatCode="_(* #,##0.00_);_(* \(#,##0.00\);_(* &quot;-&quot;??_);_(@_)">
                  <c:v>1.59</c:v>
                </c:pt>
                <c:pt idx="8" formatCode="_(* #,##0.00_);_(* \(#,##0.00\);_(* &quot;-&quot;??_);_(@_)">
                  <c:v>1.33</c:v>
                </c:pt>
                <c:pt idx="9" formatCode="_(* #,##0.00_);_(* \(#,##0.00\);_(* &quot;-&quot;??_);_(@_)">
                  <c:v>1.3</c:v>
                </c:pt>
                <c:pt idx="10" formatCode="_(* #,##0.00_);_(* \(#,##0.00\);_(* &quot;-&quot;??_);_(@_)">
                  <c:v>1.43</c:v>
                </c:pt>
                <c:pt idx="11" formatCode="_(* #,##0.00_);_(* \(#,##0.00\);_(* &quot;-&quot;??_);_(@_)">
                  <c:v>1.67</c:v>
                </c:pt>
                <c:pt idx="12" formatCode="_(* #,##0.00_);_(* \(#,##0.00\);_(* &quot;-&quot;??_);_(@_)">
                  <c:v>1.41</c:v>
                </c:pt>
                <c:pt idx="13" formatCode="_(* #,##0.00_);_(* \(#,##0.00\);_(* &quot;-&quot;??_);_(@_)">
                  <c:v>1.36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14-4B6C-9B36-D6AC5095443F}"/>
            </c:ext>
          </c:extLst>
        </c:ser>
        <c:ser>
          <c:idx val="1"/>
          <c:order val="1"/>
          <c:tx>
            <c:strRef>
              <c:f>'12'!$H$11</c:f>
              <c:strCache>
                <c:ptCount val="1"/>
                <c:pt idx="0">
                  <c:v> Валові страхові премії ризикового страхування </c:v>
                </c:pt>
              </c:strCache>
            </c:strRef>
          </c:tx>
          <c:spPr>
            <a:solidFill>
              <a:srgbClr val="91C864"/>
            </a:solidFill>
          </c:spPr>
          <c:invertIfNegative val="0"/>
          <c:cat>
            <c:strRef>
              <c:f>'12'!$J$9:$W$9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'12'!$J$11:$W$11</c:f>
              <c:numCache>
                <c:formatCode>_-* #\ ##0.0_-;\-* #\ ##0.0_-;_-* "-"??_-;_-@_-</c:formatCode>
                <c:ptCount val="14"/>
                <c:pt idx="0">
                  <c:v>8.3800000000000008</c:v>
                </c:pt>
                <c:pt idx="1">
                  <c:v>7.07</c:v>
                </c:pt>
                <c:pt idx="2">
                  <c:v>9.75</c:v>
                </c:pt>
                <c:pt idx="3">
                  <c:v>9.65</c:v>
                </c:pt>
                <c:pt idx="4">
                  <c:v>8.98</c:v>
                </c:pt>
                <c:pt idx="5">
                  <c:v>10.11</c:v>
                </c:pt>
                <c:pt idx="6">
                  <c:v>11.48</c:v>
                </c:pt>
                <c:pt idx="7">
                  <c:v>11.28</c:v>
                </c:pt>
                <c:pt idx="8">
                  <c:v>10.26</c:v>
                </c:pt>
                <c:pt idx="9" formatCode="_(* #,##0.00_);_(* \(#,##0.00\);_(* &quot;-&quot;??_);_(@_)">
                  <c:v>11.32</c:v>
                </c:pt>
                <c:pt idx="10" formatCode="_(* #,##0.00_);_(* \(#,##0.00\);_(* &quot;-&quot;??_);_(@_)">
                  <c:v>12.84</c:v>
                </c:pt>
                <c:pt idx="11" formatCode="_(* #,##0.00_);_(* \(#,##0.00\);_(* &quot;-&quot;??_);_(@_)">
                  <c:v>13.12</c:v>
                </c:pt>
                <c:pt idx="12" formatCode="_(* #,##0.00_);_(* \(#,##0.00\);_(* &quot;-&quot;??_);_(@_)">
                  <c:v>14</c:v>
                </c:pt>
                <c:pt idx="13" formatCode="_(* #,##0.00_);_(* \(#,##0.00\);_(* &quot;-&quot;??_);_(@_)">
                  <c:v>16.48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14-4B6C-9B36-D6AC509544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147043375"/>
        <c:axId val="1"/>
      </c:barChart>
      <c:lineChart>
        <c:grouping val="standard"/>
        <c:varyColors val="0"/>
        <c:ser>
          <c:idx val="2"/>
          <c:order val="2"/>
          <c:tx>
            <c:strRef>
              <c:f>'12'!$H$12</c:f>
              <c:strCache>
                <c:ptCount val="1"/>
                <c:pt idx="0">
                  <c:v>Рівень виплат страхування життя (п. ш.)</c:v>
                </c:pt>
              </c:strCache>
            </c:strRef>
          </c:tx>
          <c:spPr>
            <a:ln w="25400" cmpd="sng">
              <a:solidFill>
                <a:srgbClr val="7D0532"/>
              </a:solidFill>
              <a:prstDash val="solid"/>
            </a:ln>
          </c:spPr>
          <c:marker>
            <c:symbol val="none"/>
          </c:marker>
          <c:dPt>
            <c:idx val="0"/>
            <c:bubble3D val="0"/>
            <c:spPr>
              <a:ln w="25400" cmpd="sng">
                <a:noFill/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8314-4B6C-9B36-D6AC5095443F}"/>
              </c:ext>
            </c:extLst>
          </c:dPt>
          <c:dPt>
            <c:idx val="4"/>
            <c:bubble3D val="0"/>
            <c:spPr>
              <a:ln w="25400" cmpd="sng">
                <a:noFill/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8314-4B6C-9B36-D6AC5095443F}"/>
              </c:ext>
            </c:extLst>
          </c:dPt>
          <c:dPt>
            <c:idx val="8"/>
            <c:bubble3D val="0"/>
            <c:spPr>
              <a:ln w="25400" cmpd="sng">
                <a:noFill/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8314-4B6C-9B36-D6AC5095443F}"/>
              </c:ext>
            </c:extLst>
          </c:dPt>
          <c:dPt>
            <c:idx val="12"/>
            <c:bubble3D val="0"/>
            <c:spPr>
              <a:ln w="25400" cmpd="sng">
                <a:noFill/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8314-4B6C-9B36-D6AC5095443F}"/>
              </c:ext>
            </c:extLst>
          </c:dPt>
          <c:cat>
            <c:strRef>
              <c:f>'12'!$J$9:$W$9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'12'!$J$12:$W$12</c:f>
              <c:numCache>
                <c:formatCode>0%</c:formatCode>
                <c:ptCount val="14"/>
                <c:pt idx="0">
                  <c:v>0.13250000000000001</c:v>
                </c:pt>
                <c:pt idx="1">
                  <c:v>0.14099999999999999</c:v>
                </c:pt>
                <c:pt idx="2">
                  <c:v>0.15709999999999999</c:v>
                </c:pt>
                <c:pt idx="3">
                  <c:v>0.17280000000000001</c:v>
                </c:pt>
                <c:pt idx="4">
                  <c:v>0.20219999999999999</c:v>
                </c:pt>
                <c:pt idx="5">
                  <c:v>0.2152</c:v>
                </c:pt>
                <c:pt idx="6">
                  <c:v>0.22220000000000001</c:v>
                </c:pt>
                <c:pt idx="7">
                  <c:v>0.23119999999999999</c:v>
                </c:pt>
                <c:pt idx="8">
                  <c:v>0.23100000000000001</c:v>
                </c:pt>
                <c:pt idx="9">
                  <c:v>0.2344</c:v>
                </c:pt>
                <c:pt idx="10">
                  <c:v>0.24279999999999999</c:v>
                </c:pt>
                <c:pt idx="11">
                  <c:v>0.255</c:v>
                </c:pt>
                <c:pt idx="12">
                  <c:v>0.26519999999999999</c:v>
                </c:pt>
                <c:pt idx="13">
                  <c:v>0.27889999999999998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8314-4B6C-9B36-D6AC5095443F}"/>
            </c:ext>
          </c:extLst>
        </c:ser>
        <c:ser>
          <c:idx val="3"/>
          <c:order val="3"/>
          <c:tx>
            <c:strRef>
              <c:f>'12'!$H$13</c:f>
              <c:strCache>
                <c:ptCount val="1"/>
                <c:pt idx="0">
                  <c:v>Рівень виплат ризикового страхування (п. ш.)</c:v>
                </c:pt>
              </c:strCache>
            </c:strRef>
          </c:tx>
          <c:spPr>
            <a:ln w="25400" cmpd="sng">
              <a:solidFill>
                <a:srgbClr val="DC4B64"/>
              </a:solidFill>
              <a:prstDash val="solid"/>
            </a:ln>
          </c:spPr>
          <c:marker>
            <c:symbol val="none"/>
          </c:marker>
          <c:dPt>
            <c:idx val="0"/>
            <c:bubble3D val="0"/>
            <c:spPr>
              <a:ln w="25400" cmpd="sng">
                <a:noFill/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8314-4B6C-9B36-D6AC5095443F}"/>
              </c:ext>
            </c:extLst>
          </c:dPt>
          <c:dPt>
            <c:idx val="4"/>
            <c:bubble3D val="0"/>
            <c:spPr>
              <a:ln w="25400" cmpd="sng">
                <a:noFill/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8314-4B6C-9B36-D6AC5095443F}"/>
              </c:ext>
            </c:extLst>
          </c:dPt>
          <c:dPt>
            <c:idx val="8"/>
            <c:bubble3D val="0"/>
            <c:spPr>
              <a:ln w="25400" cmpd="sng">
                <a:noFill/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8314-4B6C-9B36-D6AC5095443F}"/>
              </c:ext>
            </c:extLst>
          </c:dPt>
          <c:dPt>
            <c:idx val="12"/>
            <c:bubble3D val="0"/>
            <c:spPr>
              <a:ln w="25400" cmpd="sng">
                <a:noFill/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8314-4B6C-9B36-D6AC5095443F}"/>
              </c:ext>
            </c:extLst>
          </c:dPt>
          <c:cat>
            <c:strRef>
              <c:f>'12'!$J$9:$W$9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'12'!$J$13:$W$13</c:f>
              <c:numCache>
                <c:formatCode>0%</c:formatCode>
                <c:ptCount val="14"/>
                <c:pt idx="0">
                  <c:v>0.38200000000000001</c:v>
                </c:pt>
                <c:pt idx="1">
                  <c:v>0.38629999999999998</c:v>
                </c:pt>
                <c:pt idx="2">
                  <c:v>0.37230000000000002</c:v>
                </c:pt>
                <c:pt idx="3">
                  <c:v>0.34770000000000001</c:v>
                </c:pt>
                <c:pt idx="4">
                  <c:v>0.35720000000000002</c:v>
                </c:pt>
                <c:pt idx="5">
                  <c:v>0.35570000000000002</c:v>
                </c:pt>
                <c:pt idx="6">
                  <c:v>0.35659999999999997</c:v>
                </c:pt>
                <c:pt idx="7">
                  <c:v>0.37280000000000002</c:v>
                </c:pt>
                <c:pt idx="8">
                  <c:v>0.3866</c:v>
                </c:pt>
                <c:pt idx="9">
                  <c:v>0.39889999999999998</c:v>
                </c:pt>
                <c:pt idx="10">
                  <c:v>0.40679999999999999</c:v>
                </c:pt>
                <c:pt idx="11">
                  <c:v>0.40949999999999998</c:v>
                </c:pt>
                <c:pt idx="12">
                  <c:v>0.39500000000000002</c:v>
                </c:pt>
                <c:pt idx="13">
                  <c:v>0.38090000000000002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8314-4B6C-9B36-D6AC509544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"/>
        <c:axId val="4"/>
      </c:lineChart>
      <c:catAx>
        <c:axId val="1147043375"/>
        <c:scaling>
          <c:orientation val="minMax"/>
        </c:scaling>
        <c:delete val="0"/>
        <c:axPos val="b"/>
        <c:numFmt formatCode="[$-409]mm/yy;@" sourceLinked="0"/>
        <c:majorTickMark val="in"/>
        <c:minorTickMark val="none"/>
        <c:tickLblPos val="low"/>
        <c:spPr>
          <a:noFill/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c:spPr>
        <c:txPr>
          <a:bodyPr rot="0" vert="horz"/>
          <a:lstStyle/>
          <a:p>
            <a:pPr>
              <a:defRPr sz="900">
                <a:latin typeface="Arial"/>
                <a:ea typeface="Arial"/>
                <a:cs typeface="Arial"/>
              </a:defRPr>
            </a:pPr>
            <a:endParaRPr lang="LID4096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20"/>
        </c:scaling>
        <c:delete val="0"/>
        <c:axPos val="l"/>
        <c:majorGridlines>
          <c:spPr>
            <a:ln w="3175" cap="flat" cmpd="sng" algn="ctr">
              <a:solidFill>
                <a:srgbClr val="8C969B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c:spPr>
        </c:majorGridlines>
        <c:numFmt formatCode="#,##0" sourceLinked="0"/>
        <c:majorTickMark val="in"/>
        <c:minorTickMark val="none"/>
        <c:tickLblPos val="low"/>
        <c:spPr>
          <a:noFill/>
          <a:ln w="9525">
            <a:solidFill>
              <a:srgbClr val="505050"/>
            </a:solidFill>
            <a:prstDash val="solid"/>
          </a:ln>
          <a:effectLst/>
        </c:spPr>
        <c:txPr>
          <a:bodyPr rot="0" vert="horz"/>
          <a:lstStyle/>
          <a:p>
            <a:pPr>
              <a:defRPr sz="900">
                <a:latin typeface="Arial"/>
                <a:ea typeface="Arial"/>
                <a:cs typeface="Arial"/>
              </a:defRPr>
            </a:pPr>
            <a:endParaRPr lang="LID4096"/>
          </a:p>
        </c:txPr>
        <c:crossAx val="1147043375"/>
        <c:crosses val="autoZero"/>
        <c:crossBetween val="between"/>
        <c:majorUnit val="4"/>
      </c:valAx>
      <c:catAx>
        <c:axId val="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"/>
        <c:crosses val="autoZero"/>
        <c:auto val="1"/>
        <c:lblAlgn val="ctr"/>
        <c:lblOffset val="100"/>
        <c:noMultiLvlLbl val="0"/>
      </c:catAx>
      <c:valAx>
        <c:axId val="4"/>
        <c:scaling>
          <c:orientation val="minMax"/>
          <c:max val="0.5"/>
          <c:min val="0"/>
        </c:scaling>
        <c:delete val="0"/>
        <c:axPos val="r"/>
        <c:numFmt formatCode="0%" sourceLinked="0"/>
        <c:majorTickMark val="in"/>
        <c:minorTickMark val="none"/>
        <c:tickLblPos val="nextTo"/>
        <c:spPr>
          <a:noFill/>
          <a:ln w="9525">
            <a:solidFill>
              <a:srgbClr val="505050"/>
            </a:solidFill>
            <a:prstDash val="solid"/>
          </a:ln>
          <a:effectLst/>
        </c:spPr>
        <c:txPr>
          <a:bodyPr rot="0" vert="horz"/>
          <a:lstStyle/>
          <a:p>
            <a:pPr>
              <a:defRPr sz="900">
                <a:latin typeface="Arial"/>
                <a:ea typeface="Arial"/>
                <a:cs typeface="Arial"/>
              </a:defRPr>
            </a:pPr>
            <a:endParaRPr lang="LID4096"/>
          </a:p>
        </c:txPr>
        <c:crossAx val="3"/>
        <c:crosses val="max"/>
        <c:crossBetween val="between"/>
        <c:majorUnit val="0.1"/>
      </c:valAx>
      <c:spPr>
        <a:noFill/>
        <a:ln w="9525">
          <a:solidFill>
            <a:srgbClr val="505050"/>
          </a:solidFill>
        </a:ln>
      </c:spPr>
    </c:plotArea>
    <c:legend>
      <c:legendPos val="b"/>
      <c:layout>
        <c:manualLayout>
          <c:xMode val="edge"/>
          <c:yMode val="edge"/>
          <c:x val="1.4753391355466194E-2"/>
          <c:y val="0.71791613671726207"/>
          <c:w val="0.96796845407378185"/>
          <c:h val="0.22089439041920508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100">
              <a:latin typeface="Arial"/>
              <a:ea typeface="Arial"/>
              <a:cs typeface="Arial"/>
            </a:defRPr>
          </a:pPr>
          <a:endParaRPr lang="LID4096"/>
        </a:p>
      </c:txPr>
    </c:legend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7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LID4096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187875816993467"/>
          <c:y val="5.3692268362191216E-2"/>
          <c:w val="0.67341764705882357"/>
          <c:h val="0.67392365182009795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'13'!$J$9</c:f>
              <c:strCache>
                <c:ptCount val="1"/>
                <c:pt idx="0">
                  <c:v>Агентська мережа </c:v>
                </c:pt>
              </c:strCache>
            </c:strRef>
          </c:tx>
          <c:spPr>
            <a:solidFill>
              <a:srgbClr val="057D4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'13'!$I$10:$I$14</c:f>
              <c:strCache>
                <c:ptCount val="5"/>
                <c:pt idx="0">
                  <c:v>Життя</c:v>
                </c:pt>
                <c:pt idx="1">
                  <c:v>Здоров’я</c:v>
                </c:pt>
                <c:pt idx="2">
                  <c:v>“Зелена картка”</c:v>
                </c:pt>
                <c:pt idx="3">
                  <c:v>ОСЦПВ</c:v>
                </c:pt>
                <c:pt idx="4">
                  <c:v>КАСКО</c:v>
                </c:pt>
              </c:strCache>
            </c:strRef>
          </c:cat>
          <c:val>
            <c:numRef>
              <c:f>'13'!$J$10:$J$14</c:f>
              <c:numCache>
                <c:formatCode>0%</c:formatCode>
                <c:ptCount val="5"/>
                <c:pt idx="0">
                  <c:v>0.80379999999999996</c:v>
                </c:pt>
                <c:pt idx="1">
                  <c:v>0.46010000000000001</c:v>
                </c:pt>
                <c:pt idx="2">
                  <c:v>0.70179999999999998</c:v>
                </c:pt>
                <c:pt idx="3">
                  <c:v>0.67390000000000005</c:v>
                </c:pt>
                <c:pt idx="4">
                  <c:v>0.52180000000000004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4D-44EB-BEB0-1B0F876CCAEF}"/>
            </c:ext>
          </c:extLst>
        </c:ser>
        <c:ser>
          <c:idx val="1"/>
          <c:order val="1"/>
          <c:tx>
            <c:strRef>
              <c:f>'13'!$K$9</c:f>
              <c:strCache>
                <c:ptCount val="1"/>
                <c:pt idx="0">
                  <c:v>Прямі продажі </c:v>
                </c:pt>
              </c:strCache>
            </c:strRef>
          </c:tx>
          <c:spPr>
            <a:solidFill>
              <a:srgbClr val="91C8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'13'!$I$10:$I$14</c:f>
              <c:strCache>
                <c:ptCount val="5"/>
                <c:pt idx="0">
                  <c:v>Життя</c:v>
                </c:pt>
                <c:pt idx="1">
                  <c:v>Здоров’я</c:v>
                </c:pt>
                <c:pt idx="2">
                  <c:v>“Зелена картка”</c:v>
                </c:pt>
                <c:pt idx="3">
                  <c:v>ОСЦПВ</c:v>
                </c:pt>
                <c:pt idx="4">
                  <c:v>КАСКО</c:v>
                </c:pt>
              </c:strCache>
            </c:strRef>
          </c:cat>
          <c:val>
            <c:numRef>
              <c:f>'13'!$K$10:$K$14</c:f>
              <c:numCache>
                <c:formatCode>0%</c:formatCode>
                <c:ptCount val="5"/>
                <c:pt idx="0">
                  <c:v>2.5100000000000001E-2</c:v>
                </c:pt>
                <c:pt idx="1">
                  <c:v>0.23519999999999999</c:v>
                </c:pt>
                <c:pt idx="2">
                  <c:v>5.6800000000000003E-2</c:v>
                </c:pt>
                <c:pt idx="3">
                  <c:v>7.7200000000000005E-2</c:v>
                </c:pt>
                <c:pt idx="4">
                  <c:v>0.14680000000000001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4D-44EB-BEB0-1B0F876CCAEF}"/>
            </c:ext>
          </c:extLst>
        </c:ser>
        <c:ser>
          <c:idx val="2"/>
          <c:order val="2"/>
          <c:tx>
            <c:strRef>
              <c:f>'13'!$L$9</c:f>
              <c:strCache>
                <c:ptCount val="1"/>
                <c:pt idx="0">
                  <c:v>Банк </c:v>
                </c:pt>
              </c:strCache>
            </c:strRef>
          </c:tx>
          <c:spPr>
            <a:solidFill>
              <a:srgbClr val="7D053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'13'!$I$10:$I$14</c:f>
              <c:strCache>
                <c:ptCount val="5"/>
                <c:pt idx="0">
                  <c:v>Життя</c:v>
                </c:pt>
                <c:pt idx="1">
                  <c:v>Здоров’я</c:v>
                </c:pt>
                <c:pt idx="2">
                  <c:v>“Зелена картка”</c:v>
                </c:pt>
                <c:pt idx="3">
                  <c:v>ОСЦПВ</c:v>
                </c:pt>
                <c:pt idx="4">
                  <c:v>КАСКО</c:v>
                </c:pt>
              </c:strCache>
            </c:strRef>
          </c:cat>
          <c:val>
            <c:numRef>
              <c:f>'13'!$L$10:$L$14</c:f>
              <c:numCache>
                <c:formatCode>0%</c:formatCode>
                <c:ptCount val="5"/>
                <c:pt idx="0">
                  <c:v>0.1391</c:v>
                </c:pt>
                <c:pt idx="1">
                  <c:v>0.1133</c:v>
                </c:pt>
                <c:pt idx="2">
                  <c:v>4.0599999999999997E-2</c:v>
                </c:pt>
                <c:pt idx="3">
                  <c:v>7.3800000000000004E-2</c:v>
                </c:pt>
                <c:pt idx="4">
                  <c:v>0.21920000000000001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4D-44EB-BEB0-1B0F876CCAEF}"/>
            </c:ext>
          </c:extLst>
        </c:ser>
        <c:ser>
          <c:idx val="3"/>
          <c:order val="3"/>
          <c:tx>
            <c:strRef>
              <c:f>'13'!$M$9</c:f>
              <c:strCache>
                <c:ptCount val="1"/>
                <c:pt idx="0">
                  <c:v>Онлайн-агрегатори </c:v>
                </c:pt>
              </c:strCache>
            </c:strRef>
          </c:tx>
          <c:spPr>
            <a:solidFill>
              <a:srgbClr val="DC4B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'13'!$I$10:$I$14</c:f>
              <c:strCache>
                <c:ptCount val="5"/>
                <c:pt idx="0">
                  <c:v>Життя</c:v>
                </c:pt>
                <c:pt idx="1">
                  <c:v>Здоров’я</c:v>
                </c:pt>
                <c:pt idx="2">
                  <c:v>“Зелена картка”</c:v>
                </c:pt>
                <c:pt idx="3">
                  <c:v>ОСЦПВ</c:v>
                </c:pt>
                <c:pt idx="4">
                  <c:v>КАСКО</c:v>
                </c:pt>
              </c:strCache>
            </c:strRef>
          </c:cat>
          <c:val>
            <c:numRef>
              <c:f>'13'!$M$10:$M$14</c:f>
              <c:numCache>
                <c:formatCode>0%</c:formatCode>
                <c:ptCount val="5"/>
                <c:pt idx="0">
                  <c:v>1.2999999999999999E-3</c:v>
                </c:pt>
                <c:pt idx="1">
                  <c:v>7.1000000000000004E-3</c:v>
                </c:pt>
                <c:pt idx="2">
                  <c:v>0.18840000000000001</c:v>
                </c:pt>
                <c:pt idx="3">
                  <c:v>0.1613</c:v>
                </c:pt>
                <c:pt idx="4">
                  <c:v>2.3E-3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E4D-44EB-BEB0-1B0F876CCAEF}"/>
            </c:ext>
          </c:extLst>
        </c:ser>
        <c:ser>
          <c:idx val="4"/>
          <c:order val="4"/>
          <c:tx>
            <c:strRef>
              <c:f>'13'!$N$9</c:f>
              <c:strCache>
                <c:ptCount val="1"/>
                <c:pt idx="0">
                  <c:v>Брокер</c:v>
                </c:pt>
              </c:strCache>
            </c:strRef>
          </c:tx>
          <c:spPr>
            <a:solidFill>
              <a:srgbClr val="0055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'13'!$I$10:$I$14</c:f>
              <c:strCache>
                <c:ptCount val="5"/>
                <c:pt idx="0">
                  <c:v>Життя</c:v>
                </c:pt>
                <c:pt idx="1">
                  <c:v>Здоров’я</c:v>
                </c:pt>
                <c:pt idx="2">
                  <c:v>“Зелена картка”</c:v>
                </c:pt>
                <c:pt idx="3">
                  <c:v>ОСЦПВ</c:v>
                </c:pt>
                <c:pt idx="4">
                  <c:v>КАСКО</c:v>
                </c:pt>
              </c:strCache>
            </c:strRef>
          </c:cat>
          <c:val>
            <c:numRef>
              <c:f>'13'!$N$10:$N$14</c:f>
              <c:numCache>
                <c:formatCode>0%</c:formatCode>
                <c:ptCount val="5"/>
                <c:pt idx="0">
                  <c:v>3.0700000000000002E-2</c:v>
                </c:pt>
                <c:pt idx="1">
                  <c:v>0.1769</c:v>
                </c:pt>
                <c:pt idx="2">
                  <c:v>3.0000000000000001E-3</c:v>
                </c:pt>
                <c:pt idx="3">
                  <c:v>4.0000000000000001E-3</c:v>
                </c:pt>
                <c:pt idx="4">
                  <c:v>9.1000000000000004E-3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E4D-44EB-BEB0-1B0F876CCAEF}"/>
            </c:ext>
          </c:extLst>
        </c:ser>
        <c:ser>
          <c:idx val="5"/>
          <c:order val="5"/>
          <c:tx>
            <c:strRef>
              <c:f>'13'!$O$9</c:f>
              <c:strCache>
                <c:ptCount val="1"/>
                <c:pt idx="0">
                  <c:v>Автосалон</c:v>
                </c:pt>
              </c:strCache>
            </c:strRef>
          </c:tx>
          <c:spPr>
            <a:solidFill>
              <a:srgbClr val="46AF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'13'!$I$10:$I$14</c:f>
              <c:strCache>
                <c:ptCount val="5"/>
                <c:pt idx="0">
                  <c:v>Життя</c:v>
                </c:pt>
                <c:pt idx="1">
                  <c:v>Здоров’я</c:v>
                </c:pt>
                <c:pt idx="2">
                  <c:v>“Зелена картка”</c:v>
                </c:pt>
                <c:pt idx="3">
                  <c:v>ОСЦПВ</c:v>
                </c:pt>
                <c:pt idx="4">
                  <c:v>КАСКО</c:v>
                </c:pt>
              </c:strCache>
            </c:strRef>
          </c:cat>
          <c:val>
            <c:numRef>
              <c:f>'13'!$O$10:$O$14</c:f>
              <c:numCache>
                <c:formatCode>0%</c:formatCode>
                <c:ptCount val="5"/>
                <c:pt idx="0">
                  <c:v>0</c:v>
                </c:pt>
                <c:pt idx="1">
                  <c:v>5.0000000000000001E-4</c:v>
                </c:pt>
                <c:pt idx="2">
                  <c:v>1.6000000000000001E-3</c:v>
                </c:pt>
                <c:pt idx="3">
                  <c:v>6.3E-3</c:v>
                </c:pt>
                <c:pt idx="4">
                  <c:v>9.8500000000000004E-2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E4D-44EB-BEB0-1B0F876CCAEF}"/>
            </c:ext>
          </c:extLst>
        </c:ser>
        <c:ser>
          <c:idx val="6"/>
          <c:order val="6"/>
          <c:tx>
            <c:strRef>
              <c:f>'13'!$P$9</c:f>
              <c:strCache>
                <c:ptCount val="1"/>
                <c:pt idx="0">
                  <c:v>Інші</c:v>
                </c:pt>
              </c:strCache>
            </c:strRef>
          </c:tx>
          <c:spPr>
            <a:solidFill>
              <a:srgbClr val="50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cat>
            <c:strRef>
              <c:f>'13'!$I$10:$I$14</c:f>
              <c:strCache>
                <c:ptCount val="5"/>
                <c:pt idx="0">
                  <c:v>Життя</c:v>
                </c:pt>
                <c:pt idx="1">
                  <c:v>Здоров’я</c:v>
                </c:pt>
                <c:pt idx="2">
                  <c:v>“Зелена картка”</c:v>
                </c:pt>
                <c:pt idx="3">
                  <c:v>ОСЦПВ</c:v>
                </c:pt>
                <c:pt idx="4">
                  <c:v>КАСКО</c:v>
                </c:pt>
              </c:strCache>
            </c:strRef>
          </c:cat>
          <c:val>
            <c:numRef>
              <c:f>'13'!$P$10:$P$14</c:f>
              <c:numCache>
                <c:formatCode>0%</c:formatCode>
                <c:ptCount val="5"/>
                <c:pt idx="0">
                  <c:v>0</c:v>
                </c:pt>
                <c:pt idx="1">
                  <c:v>7.0000000000000001E-3</c:v>
                </c:pt>
                <c:pt idx="2">
                  <c:v>7.7000000000000002E-3</c:v>
                </c:pt>
                <c:pt idx="3">
                  <c:v>3.3999999999999998E-3</c:v>
                </c:pt>
                <c:pt idx="4">
                  <c:v>2.2000000000000001E-3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E4D-44EB-BEB0-1B0F876CCA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64321439"/>
        <c:axId val="164302719"/>
      </c:barChart>
      <c:catAx>
        <c:axId val="164321439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8C969B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c:spPr>
        </c:majorGridlines>
        <c:numFmt formatCode="[$-409]mm\.yy;@" sourceLinked="0"/>
        <c:majorTickMark val="in"/>
        <c:minorTickMark val="none"/>
        <c:tickLblPos val="low"/>
        <c:spPr>
          <a:noFill/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164302719"/>
        <c:crosses val="autoZero"/>
        <c:auto val="1"/>
        <c:lblAlgn val="ctr"/>
        <c:lblOffset val="100"/>
        <c:noMultiLvlLbl val="0"/>
      </c:catAx>
      <c:valAx>
        <c:axId val="164302719"/>
        <c:scaling>
          <c:orientation val="minMax"/>
        </c:scaling>
        <c:delete val="0"/>
        <c:axPos val="b"/>
        <c:numFmt formatCode="0%" sourceLinked="1"/>
        <c:majorTickMark val="in"/>
        <c:minorTickMark val="none"/>
        <c:tickLblPos val="low"/>
        <c:spPr>
          <a:noFill/>
          <a:ln w="9525">
            <a:solidFill>
              <a:schemeClr val="tx2"/>
            </a:solidFill>
            <a:prstDash val="solid"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164321439"/>
        <c:crosses val="autoZero"/>
        <c:crossBetween val="between"/>
      </c:valAx>
      <c:spPr>
        <a:noFill/>
        <a:ln w="9525">
          <a:solidFill>
            <a:srgbClr val="505050"/>
          </a:solidFill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c:spPr>
    </c:plotArea>
    <c:legend>
      <c:legendPos val="b"/>
      <c:layout>
        <c:manualLayout>
          <c:xMode val="edge"/>
          <c:yMode val="edge"/>
          <c:x val="0"/>
          <c:y val="0.80079244430385454"/>
          <c:w val="0.99721414293511923"/>
          <c:h val="0.19920755569614532"/>
        </c:manualLayout>
      </c:layout>
      <c:overlay val="0"/>
      <c:spPr>
        <a:noFill/>
        <a:ln>
          <a:noFill/>
        </a:ln>
        <a:effectLst/>
        <a:extLst>
          <a:ext uri="{91240B29-F687-4F45-9708-019B960494DF}">
            <a14:hiddenLine xmlns:a14="http://schemas.microsoft.com/office/drawing/2010/main">
              <a:noFill/>
            </a14:hiddenLine>
          </a:ext>
        </a:extLst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LID4096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09E8E84-426E-40DD-AFC4-6F175D3DCCD1}">
        <a14:hiddenFill xmlns:a14="http://schemas.microsoft.com/office/drawing/2010/main">
          <a:solidFill>
            <a:srgbClr val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rgbClr val="141414">
              <a:lumMod val="15000"/>
              <a:lumOff val="85000"/>
            </a:srgbClr>
          </a:solidFill>
          <a:round/>
        </a14:hiddenLine>
      </a:ext>
    </a:extLst>
  </c:spPr>
  <c:txPr>
    <a:bodyPr/>
    <a:lstStyle/>
    <a:p>
      <a:pPr>
        <a:defRPr sz="750" b="0" i="0" strike="noStrike">
          <a:solidFill>
            <a:srgbClr val="000000"/>
          </a:solidFill>
          <a:latin typeface="Arial"/>
          <a:ea typeface="Arial"/>
          <a:cs typeface="Arial"/>
        </a:defRPr>
      </a:pPr>
      <a:endParaRPr lang="LID4096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5954375719266191"/>
          <c:y val="6.8705048232607285E-2"/>
          <c:w val="0.58723132854459925"/>
          <c:h val="0.8418055932455286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'14'!$J$9</c:f>
              <c:strCache>
                <c:ptCount val="1"/>
                <c:pt idx="0">
                  <c:v>Премії</c:v>
                </c:pt>
              </c:strCache>
            </c:strRef>
          </c:tx>
          <c:spPr>
            <a:solidFill>
              <a:srgbClr val="057D4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dLbls>
            <c:dLbl>
              <c:idx val="0"/>
              <c:layout>
                <c:manualLayout>
                  <c:x val="-1.5472516743607818E-3"/>
                  <c:y val="-2.0742793284406402E-3"/>
                </c:manualLayout>
              </c:layout>
              <c:tx>
                <c:rich>
                  <a:bodyPr/>
                  <a:lstStyle/>
                  <a:p>
                    <a:fld id="{6A66C341-A2C8-4824-8EC0-365089EBF60B}" type="CELLRANGE">
                      <a:rPr lang="en-US"/>
                      <a:pPr/>
                      <a:t>[ДИАПАЗОН ЯЧЕЕК]</a:t>
                    </a:fld>
                    <a:endParaRPr lang="LID4096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6FF2-48E8-BBE5-22A09AE7DBF5}"/>
                </c:ext>
              </c:extLst>
            </c:dLbl>
            <c:dLbl>
              <c:idx val="1"/>
              <c:layout>
                <c:manualLayout>
                  <c:x val="-3.6006410520318037E-4"/>
                  <c:y val="-2.0264088303913754E-3"/>
                </c:manualLayout>
              </c:layout>
              <c:tx>
                <c:rich>
                  <a:bodyPr/>
                  <a:lstStyle/>
                  <a:p>
                    <a:fld id="{13C3EF15-1A7F-4AE6-9546-449F56E01838}" type="CELLRANGE">
                      <a:rPr lang="en-US"/>
                      <a:pPr/>
                      <a:t>[ДИАПАЗОН ЯЧЕЕК]</a:t>
                    </a:fld>
                    <a:endParaRPr lang="LID4096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6FF2-48E8-BBE5-22A09AE7DBF5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FF0437F6-F953-4197-9793-566086B6DC1E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6FF2-48E8-BBE5-22A09AE7DBF5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1DA19767-A683-4EA5-829B-E4C61D5AF005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6FF2-48E8-BBE5-22A09AE7DBF5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20F72182-6FCD-42FB-B6A9-0C5BD5774F13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6FF2-48E8-BBE5-22A09AE7DBF5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F15AEB10-1A5D-4E1F-BF45-8C34A85934D5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6FF2-48E8-BBE5-22A09AE7DBF5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A89C57A0-F91E-450D-90CF-BD4D8743C6CA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6FF2-48E8-BBE5-22A09AE7DBF5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7CADC660-B2D6-45AE-BFE7-953F6819C53F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6FF2-48E8-BBE5-22A09AE7DBF5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E15D3EF5-AE1B-4B4C-8555-EA63FE8760A0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6FF2-48E8-BBE5-22A09AE7DBF5}"/>
                </c:ext>
              </c:extLst>
            </c:dLbl>
            <c:dLbl>
              <c:idx val="9"/>
              <c:tx>
                <c:rich>
                  <a:bodyPr lIns="38100" tIns="19050" rIns="38100" bIns="19050">
                    <a:spAutoFit/>
                  </a:bodyPr>
                  <a:lstStyle/>
                  <a:p>
                    <a:pPr>
                      <a:defRPr sz="900">
                        <a:solidFill>
                          <a:schemeClr val="tx1"/>
                        </a:solidFill>
                      </a:defRPr>
                    </a:pPr>
                    <a:fld id="{30C94465-15E1-4E93-8F46-89D48B91F362}" type="CELLRANGE">
                      <a:rPr lang="ru-RU"/>
                      <a:pPr>
                        <a:defRPr sz="900">
                          <a:solidFill>
                            <a:schemeClr val="tx1"/>
                          </a:solidFill>
                        </a:defRPr>
                      </a:pPr>
                      <a:t>[ДИАПАЗОН ЯЧЕЕК]</a:t>
                    </a:fld>
                    <a:endParaRPr lang="LID4096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6FF2-48E8-BBE5-22A09AE7DB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>
                    <a:solidFill>
                      <a:schemeClr val="tx1"/>
                    </a:solidFill>
                  </a:defRPr>
                </a:pPr>
                <a:endParaRPr lang="LID4096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strRef>
              <c:f>'14'!$I$10:$I$19</c:f>
              <c:strCache>
                <c:ptCount val="10"/>
                <c:pt idx="0">
                  <c:v>ОСЦПВ</c:v>
                </c:pt>
                <c:pt idx="1">
                  <c:v>КАСКО</c:v>
                </c:pt>
                <c:pt idx="2">
                  <c:v>Здоров’я</c:v>
                </c:pt>
                <c:pt idx="3">
                  <c:v>Життя</c:v>
                </c:pt>
                <c:pt idx="4">
                  <c:v>“Зелена картка”</c:v>
                </c:pt>
                <c:pt idx="5">
                  <c:v>Майно та вогн. ризики</c:v>
                </c:pt>
                <c:pt idx="6">
                  <c:v>Відповідальність</c:v>
                </c:pt>
                <c:pt idx="7">
                  <c:v>Вантажі та багаж</c:v>
                </c:pt>
                <c:pt idx="8">
                  <c:v>Асистанс</c:v>
                </c:pt>
                <c:pt idx="9">
                  <c:v>Фінансові ризики</c:v>
                </c:pt>
              </c:strCache>
            </c:strRef>
          </c:cat>
          <c:val>
            <c:numRef>
              <c:f>'14'!$J$10:$J$19</c:f>
              <c:numCache>
                <c:formatCode>_-* #\ ##0.0_-;\-* #\ ##0.0_-;_-* "-"??_-;_-@_-</c:formatCode>
                <c:ptCount val="10"/>
                <c:pt idx="0">
                  <c:v>10.1</c:v>
                </c:pt>
                <c:pt idx="1">
                  <c:v>7.26</c:v>
                </c:pt>
                <c:pt idx="2">
                  <c:v>5.13</c:v>
                </c:pt>
                <c:pt idx="3">
                  <c:v>2.76</c:v>
                </c:pt>
                <c:pt idx="4">
                  <c:v>2.52</c:v>
                </c:pt>
                <c:pt idx="5">
                  <c:v>1.81</c:v>
                </c:pt>
                <c:pt idx="6">
                  <c:v>1.27</c:v>
                </c:pt>
                <c:pt idx="7">
                  <c:v>1</c:v>
                </c:pt>
                <c:pt idx="8">
                  <c:v>0.73</c:v>
                </c:pt>
                <c:pt idx="9">
                  <c:v>0.66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'14'!$L$10:$L$19</c15:f>
                <c15:dlblRangeCache>
                  <c:ptCount val="10"/>
                  <c:pt idx="0">
                    <c:v>28%</c:v>
                  </c:pt>
                  <c:pt idx="1">
                    <c:v>49%</c:v>
                  </c:pt>
                  <c:pt idx="2">
                    <c:v>56%</c:v>
                  </c:pt>
                  <c:pt idx="3">
                    <c:v>30%</c:v>
                  </c:pt>
                  <c:pt idx="4">
                    <c:v>48%</c:v>
                  </c:pt>
                  <c:pt idx="5">
                    <c:v>23%</c:v>
                  </c:pt>
                  <c:pt idx="6">
                    <c:v>12%</c:v>
                  </c:pt>
                  <c:pt idx="7">
                    <c:v>10%</c:v>
                  </c:pt>
                  <c:pt idx="8">
                    <c:v>19%</c:v>
                  </c:pt>
                  <c:pt idx="9">
                    <c:v>17%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A-6FF2-48E8-BBE5-22A09AE7DBF5}"/>
            </c:ext>
          </c:extLst>
        </c:ser>
        <c:ser>
          <c:idx val="1"/>
          <c:order val="1"/>
          <c:tx>
            <c:strRef>
              <c:f>'14'!$K$9</c:f>
              <c:strCache>
                <c:ptCount val="1"/>
                <c:pt idx="0">
                  <c:v>Виплати</c:v>
                </c:pt>
              </c:strCache>
            </c:strRef>
          </c:tx>
          <c:spPr>
            <a:solidFill>
              <a:srgbClr val="91C8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dLbls>
            <c:delete val="1"/>
          </c:dLbls>
          <c:cat>
            <c:strRef>
              <c:f>'14'!$I$10:$I$19</c:f>
              <c:strCache>
                <c:ptCount val="10"/>
                <c:pt idx="0">
                  <c:v>ОСЦПВ</c:v>
                </c:pt>
                <c:pt idx="1">
                  <c:v>КАСКО</c:v>
                </c:pt>
                <c:pt idx="2">
                  <c:v>Здоров’я</c:v>
                </c:pt>
                <c:pt idx="3">
                  <c:v>Життя</c:v>
                </c:pt>
                <c:pt idx="4">
                  <c:v>“Зелена картка”</c:v>
                </c:pt>
                <c:pt idx="5">
                  <c:v>Майно та вогн. ризики</c:v>
                </c:pt>
                <c:pt idx="6">
                  <c:v>Відповідальність</c:v>
                </c:pt>
                <c:pt idx="7">
                  <c:v>Вантажі та багаж</c:v>
                </c:pt>
                <c:pt idx="8">
                  <c:v>Асистанс</c:v>
                </c:pt>
                <c:pt idx="9">
                  <c:v>Фінансові ризики</c:v>
                </c:pt>
              </c:strCache>
            </c:strRef>
          </c:cat>
          <c:val>
            <c:numRef>
              <c:f>'14'!$K$10:$K$19</c:f>
              <c:numCache>
                <c:formatCode>_-* #\ ##0.0_-;\-* #\ ##0.0_-;_-* "-"??_-;_-@_-</c:formatCode>
                <c:ptCount val="10"/>
                <c:pt idx="0">
                  <c:v>2.78</c:v>
                </c:pt>
                <c:pt idx="1">
                  <c:v>3.55</c:v>
                </c:pt>
                <c:pt idx="2">
                  <c:v>2.89</c:v>
                </c:pt>
                <c:pt idx="3">
                  <c:v>0.82</c:v>
                </c:pt>
                <c:pt idx="4">
                  <c:v>1.22</c:v>
                </c:pt>
                <c:pt idx="5">
                  <c:v>0.42</c:v>
                </c:pt>
                <c:pt idx="6">
                  <c:v>0.15</c:v>
                </c:pt>
                <c:pt idx="7">
                  <c:v>0.1</c:v>
                </c:pt>
                <c:pt idx="8">
                  <c:v>0.14000000000000001</c:v>
                </c:pt>
                <c:pt idx="9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FF2-48E8-BBE5-22A09AE7DBF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583335728"/>
        <c:axId val="583333760"/>
      </c:barChart>
      <c:catAx>
        <c:axId val="583335728"/>
        <c:scaling>
          <c:orientation val="maxMin"/>
        </c:scaling>
        <c:delete val="0"/>
        <c:axPos val="l"/>
        <c:numFmt formatCode="@" sourceLinked="0"/>
        <c:majorTickMark val="in"/>
        <c:minorTickMark val="none"/>
        <c:tickLblPos val="low"/>
        <c:spPr>
          <a:noFill/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c:spPr>
        <c:txPr>
          <a:bodyPr rot="0" vert="horz"/>
          <a:lstStyle/>
          <a:p>
            <a:pPr>
              <a:defRPr sz="1000">
                <a:latin typeface="Arial"/>
                <a:ea typeface="Arial"/>
                <a:cs typeface="Arial"/>
              </a:defRPr>
            </a:pPr>
            <a:endParaRPr lang="LID4096"/>
          </a:p>
        </c:txPr>
        <c:crossAx val="583333760"/>
        <c:crossesAt val="0"/>
        <c:auto val="1"/>
        <c:lblAlgn val="ctr"/>
        <c:lblOffset val="100"/>
        <c:noMultiLvlLbl val="0"/>
      </c:catAx>
      <c:valAx>
        <c:axId val="583333760"/>
        <c:scaling>
          <c:orientation val="minMax"/>
          <c:max val="12"/>
          <c:min val="0"/>
        </c:scaling>
        <c:delete val="0"/>
        <c:axPos val="b"/>
        <c:majorGridlines>
          <c:spPr>
            <a:ln w="3175" cap="flat" cmpd="sng" algn="ctr">
              <a:solidFill>
                <a:srgbClr val="8C969B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c:spPr>
        </c:majorGridlines>
        <c:numFmt formatCode="#,##0" sourceLinked="0"/>
        <c:majorTickMark val="in"/>
        <c:minorTickMark val="none"/>
        <c:tickLblPos val="high"/>
        <c:spPr>
          <a:noFill/>
          <a:ln w="9525" cap="flat" cmpd="sng" algn="ctr">
            <a:solidFill>
              <a:srgbClr val="505050"/>
            </a:solidFill>
            <a:prstDash val="solid"/>
            <a:round/>
          </a:ln>
          <a:effectLst/>
        </c:spPr>
        <c:txPr>
          <a:bodyPr rot="0" vert="horz"/>
          <a:lstStyle/>
          <a:p>
            <a:pPr>
              <a:defRPr sz="750">
                <a:latin typeface="Arial"/>
                <a:ea typeface="Arial"/>
                <a:cs typeface="Arial"/>
              </a:defRPr>
            </a:pPr>
            <a:endParaRPr lang="LID4096"/>
          </a:p>
        </c:txPr>
        <c:crossAx val="583335728"/>
        <c:crosses val="max"/>
        <c:crossBetween val="between"/>
        <c:majorUnit val="2"/>
      </c:valAx>
      <c:spPr>
        <a:noFill/>
        <a:ln w="9525">
          <a:solidFill>
            <a:srgbClr val="505050"/>
          </a:solidFill>
        </a:ln>
      </c:spPr>
    </c:plotArea>
    <c:legend>
      <c:legendPos val="b"/>
      <c:layout>
        <c:manualLayout>
          <c:xMode val="edge"/>
          <c:yMode val="edge"/>
          <c:x val="0.24947447985574031"/>
          <c:y val="0.93417894467718565"/>
          <c:w val="0.71454272381076966"/>
          <c:h val="6.198200199977779E-2"/>
        </c:manualLayout>
      </c:layout>
      <c:overlay val="0"/>
      <c:txPr>
        <a:bodyPr/>
        <a:lstStyle/>
        <a:p>
          <a:pPr>
            <a:defRPr sz="1000">
              <a:latin typeface="Arial"/>
              <a:ea typeface="Arial"/>
              <a:cs typeface="Arial"/>
            </a:defRPr>
          </a:pPr>
          <a:endParaRPr lang="LID4096"/>
        </a:p>
      </c:txPr>
    </c:legend>
    <c:plotVisOnly val="1"/>
    <c:dispBlanksAs val="gap"/>
    <c:showDLblsOverMax val="0"/>
  </c:chart>
  <c:spPr>
    <a:noFill/>
    <a:ln>
      <a:noFill/>
    </a:ln>
    <a:extLst>
      <a:ext uri="{909E8E84-426E-40DD-AFC4-6F175D3DCCD1}">
        <a14:hiddenFill xmlns:a14="http://schemas.microsoft.com/office/drawing/2010/main">
          <a:solidFill>
            <a:sysClr val="window" lastClr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ysClr val="windowText" lastClr="000000">
              <a:lumMod val="15000"/>
              <a:lumOff val="85000"/>
            </a:sysClr>
          </a:solidFill>
          <a:round/>
        </a14:hiddenLine>
      </a:ext>
    </a:extLst>
  </c:spPr>
  <c:txPr>
    <a:bodyPr/>
    <a:lstStyle/>
    <a:p>
      <a:pPr>
        <a:defRPr sz="750" b="0" i="0" strike="noStrike">
          <a:solidFill>
            <a:srgbClr val="000000"/>
          </a:solidFill>
          <a:latin typeface="Arial"/>
          <a:ea typeface="Arial"/>
          <a:cs typeface="Arial"/>
        </a:defRPr>
      </a:pPr>
      <a:endParaRPr lang="LID4096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61209150326798"/>
          <c:y val="4.6592293906810037E-2"/>
          <c:w val="0.84443856209150325"/>
          <c:h val="0.67773163082437271"/>
        </c:manualLayout>
      </c:layout>
      <c:lineChart>
        <c:grouping val="standard"/>
        <c:varyColors val="0"/>
        <c:ser>
          <c:idx val="0"/>
          <c:order val="0"/>
          <c:tx>
            <c:strRef>
              <c:f>'15'!$I$9</c:f>
              <c:strCache>
                <c:ptCount val="1"/>
                <c:pt idx="0">
                  <c:v>КАСКО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3"/>
              <c:layout>
                <c:manualLayout>
                  <c:x val="-3.028986157817877E-2"/>
                  <c:y val="-3.735495477696945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11-4601-898A-B64F4B2013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ID4096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'15'!$J$8:$W$8</c:f>
              <c:strCache>
                <c:ptCount val="14"/>
                <c:pt idx="1">
                  <c:v>IІ.22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'15'!$J$9:$W$9</c:f>
              <c:numCache>
                <c:formatCode>0%</c:formatCode>
                <c:ptCount val="14"/>
                <c:pt idx="0">
                  <c:v>1</c:v>
                </c:pt>
                <c:pt idx="1">
                  <c:v>0.96640000000000004</c:v>
                </c:pt>
                <c:pt idx="2">
                  <c:v>1.3877999999999999</c:v>
                </c:pt>
                <c:pt idx="3">
                  <c:v>1.5314000000000001</c:v>
                </c:pt>
                <c:pt idx="4">
                  <c:v>1.2551000000000001</c:v>
                </c:pt>
                <c:pt idx="5">
                  <c:v>1.5468999999999999</c:v>
                </c:pt>
                <c:pt idx="6">
                  <c:v>1.7172000000000001</c:v>
                </c:pt>
                <c:pt idx="7">
                  <c:v>1.7816000000000001</c:v>
                </c:pt>
                <c:pt idx="8">
                  <c:v>1.5956999999999999</c:v>
                </c:pt>
                <c:pt idx="9">
                  <c:v>1.9018999999999999</c:v>
                </c:pt>
                <c:pt idx="10">
                  <c:v>2.0884</c:v>
                </c:pt>
                <c:pt idx="11">
                  <c:v>2.1663999999999999</c:v>
                </c:pt>
                <c:pt idx="12">
                  <c:v>1.8732</c:v>
                </c:pt>
                <c:pt idx="13">
                  <c:v>2.3338000000000001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011-4601-898A-B64F4B20139D}"/>
            </c:ext>
          </c:extLst>
        </c:ser>
        <c:ser>
          <c:idx val="2"/>
          <c:order val="1"/>
          <c:tx>
            <c:strRef>
              <c:f>'15'!$I$10</c:f>
              <c:strCache>
                <c:ptCount val="1"/>
                <c:pt idx="0">
                  <c:v>Здоров’я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'15'!$J$8:$W$8</c:f>
              <c:strCache>
                <c:ptCount val="14"/>
                <c:pt idx="1">
                  <c:v>IІ.22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'15'!$J$10:$W$10</c:f>
              <c:numCache>
                <c:formatCode>0%</c:formatCode>
                <c:ptCount val="14"/>
                <c:pt idx="0">
                  <c:v>1</c:v>
                </c:pt>
                <c:pt idx="1">
                  <c:v>0.45700000000000002</c:v>
                </c:pt>
                <c:pt idx="2">
                  <c:v>0.66669999999999996</c:v>
                </c:pt>
                <c:pt idx="3">
                  <c:v>0.60950000000000004</c:v>
                </c:pt>
                <c:pt idx="4">
                  <c:v>0.73509999999999998</c:v>
                </c:pt>
                <c:pt idx="5">
                  <c:v>0.72240000000000004</c:v>
                </c:pt>
                <c:pt idx="6">
                  <c:v>0.75939999999999996</c:v>
                </c:pt>
                <c:pt idx="7">
                  <c:v>0.70040000000000002</c:v>
                </c:pt>
                <c:pt idx="8">
                  <c:v>0.87839999999999996</c:v>
                </c:pt>
                <c:pt idx="9">
                  <c:v>0.86040000000000005</c:v>
                </c:pt>
                <c:pt idx="10">
                  <c:v>0.99739999999999995</c:v>
                </c:pt>
                <c:pt idx="11">
                  <c:v>0.88070000000000004</c:v>
                </c:pt>
                <c:pt idx="12">
                  <c:v>1.0336000000000001</c:v>
                </c:pt>
                <c:pt idx="13">
                  <c:v>1.0613999999999999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011-4601-898A-B64F4B20139D}"/>
            </c:ext>
          </c:extLst>
        </c:ser>
        <c:ser>
          <c:idx val="1"/>
          <c:order val="2"/>
          <c:tx>
            <c:strRef>
              <c:f>'15'!$I$11</c:f>
              <c:strCache>
                <c:ptCount val="1"/>
                <c:pt idx="0">
                  <c:v>ОСЦПВ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13"/>
              <c:layout>
                <c:manualLayout>
                  <c:x val="-7.5035227092793352E-2"/>
                  <c:y val="6.5801066006867699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11-4601-898A-B64F4B2013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ID4096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'15'!$J$8:$W$8</c:f>
              <c:strCache>
                <c:ptCount val="14"/>
                <c:pt idx="1">
                  <c:v>IІ.22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'15'!$J$11:$W$11</c:f>
              <c:numCache>
                <c:formatCode>0%</c:formatCode>
                <c:ptCount val="14"/>
                <c:pt idx="0">
                  <c:v>1</c:v>
                </c:pt>
                <c:pt idx="1">
                  <c:v>1.2833000000000001</c:v>
                </c:pt>
                <c:pt idx="2">
                  <c:v>1.6595</c:v>
                </c:pt>
                <c:pt idx="3">
                  <c:v>1.6359999999999999</c:v>
                </c:pt>
                <c:pt idx="4">
                  <c:v>1.3091999999999999</c:v>
                </c:pt>
                <c:pt idx="5">
                  <c:v>1.7032</c:v>
                </c:pt>
                <c:pt idx="6">
                  <c:v>1.9883999999999999</c:v>
                </c:pt>
                <c:pt idx="7">
                  <c:v>1.9575</c:v>
                </c:pt>
                <c:pt idx="8">
                  <c:v>1.6769000000000001</c:v>
                </c:pt>
                <c:pt idx="9">
                  <c:v>2.0588000000000002</c:v>
                </c:pt>
                <c:pt idx="10">
                  <c:v>2.2814000000000001</c:v>
                </c:pt>
                <c:pt idx="11">
                  <c:v>2.7054999999999998</c:v>
                </c:pt>
                <c:pt idx="12">
                  <c:v>3.4647999999999999</c:v>
                </c:pt>
                <c:pt idx="13">
                  <c:v>4.7653999999999996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011-4601-898A-B64F4B20139D}"/>
            </c:ext>
          </c:extLst>
        </c:ser>
        <c:ser>
          <c:idx val="3"/>
          <c:order val="3"/>
          <c:tx>
            <c:strRef>
              <c:f>'15'!$I$12</c:f>
              <c:strCache>
                <c:ptCount val="1"/>
                <c:pt idx="0">
                  <c:v>“Зелена картка”</c:v>
                </c:pt>
              </c:strCache>
            </c:strRef>
          </c:tx>
          <c:spPr>
            <a:ln w="381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13"/>
              <c:layout>
                <c:manualLayout>
                  <c:x val="-3.02962083343431E-2"/>
                  <c:y val="3.36562321500472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011-4601-898A-B64F4B2013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ID4096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'15'!$J$8:$W$8</c:f>
              <c:strCache>
                <c:ptCount val="14"/>
                <c:pt idx="1">
                  <c:v>IІ.22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'15'!$J$12:$W$12</c:f>
              <c:numCache>
                <c:formatCode>0%</c:formatCode>
                <c:ptCount val="14"/>
                <c:pt idx="0">
                  <c:v>1</c:v>
                </c:pt>
                <c:pt idx="1">
                  <c:v>1.4325000000000001</c:v>
                </c:pt>
                <c:pt idx="2">
                  <c:v>2.0017999999999998</c:v>
                </c:pt>
                <c:pt idx="3">
                  <c:v>1.7715000000000001</c:v>
                </c:pt>
                <c:pt idx="4">
                  <c:v>1.8043</c:v>
                </c:pt>
                <c:pt idx="5">
                  <c:v>1.9507000000000001</c:v>
                </c:pt>
                <c:pt idx="6">
                  <c:v>2.2145000000000001</c:v>
                </c:pt>
                <c:pt idx="7">
                  <c:v>1.8123</c:v>
                </c:pt>
                <c:pt idx="8">
                  <c:v>1.8589</c:v>
                </c:pt>
                <c:pt idx="9">
                  <c:v>2.1535000000000002</c:v>
                </c:pt>
                <c:pt idx="10">
                  <c:v>2.4260999999999999</c:v>
                </c:pt>
                <c:pt idx="11">
                  <c:v>2.1802999999999999</c:v>
                </c:pt>
                <c:pt idx="12">
                  <c:v>1.905</c:v>
                </c:pt>
                <c:pt idx="13">
                  <c:v>2.0318000000000001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011-4601-898A-B64F4B20139D}"/>
            </c:ext>
          </c:extLst>
        </c:ser>
        <c:ser>
          <c:idx val="4"/>
          <c:order val="4"/>
          <c:tx>
            <c:strRef>
              <c:f>'15'!$I$13</c:f>
              <c:strCache>
                <c:ptCount val="1"/>
                <c:pt idx="0">
                  <c:v>Майно та вогн. ризики</c:v>
                </c:pt>
              </c:strCache>
            </c:strRef>
          </c:tx>
          <c:spPr>
            <a:ln w="381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Lbl>
              <c:idx val="13"/>
              <c:layout>
                <c:manualLayout>
                  <c:x val="-3.02212729700807E-2"/>
                  <c:y val="-3.75347635144626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011-4601-898A-B64F4B2013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ID4096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'15'!$J$8:$W$8</c:f>
              <c:strCache>
                <c:ptCount val="14"/>
                <c:pt idx="1">
                  <c:v>IІ.22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'15'!$J$13:$W$13</c:f>
              <c:numCache>
                <c:formatCode>0%</c:formatCode>
                <c:ptCount val="14"/>
                <c:pt idx="0">
                  <c:v>1</c:v>
                </c:pt>
                <c:pt idx="1">
                  <c:v>0.48209999999999997</c:v>
                </c:pt>
                <c:pt idx="2">
                  <c:v>0.90290000000000004</c:v>
                </c:pt>
                <c:pt idx="3">
                  <c:v>0.90669999999999995</c:v>
                </c:pt>
                <c:pt idx="4">
                  <c:v>0.93049999999999999</c:v>
                </c:pt>
                <c:pt idx="5">
                  <c:v>1.0143</c:v>
                </c:pt>
                <c:pt idx="6">
                  <c:v>1.2414000000000001</c:v>
                </c:pt>
                <c:pt idx="7">
                  <c:v>1.2657</c:v>
                </c:pt>
                <c:pt idx="8">
                  <c:v>0.99109999999999998</c:v>
                </c:pt>
                <c:pt idx="9">
                  <c:v>0.87109999999999999</c:v>
                </c:pt>
                <c:pt idx="10">
                  <c:v>0.94140000000000001</c:v>
                </c:pt>
                <c:pt idx="11">
                  <c:v>1.0042</c:v>
                </c:pt>
                <c:pt idx="12">
                  <c:v>1.0559000000000001</c:v>
                </c:pt>
                <c:pt idx="13">
                  <c:v>1.1825000000000001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8011-4601-898A-B64F4B20139D}"/>
            </c:ext>
          </c:extLst>
        </c:ser>
        <c:ser>
          <c:idx val="5"/>
          <c:order val="5"/>
          <c:tx>
            <c:strRef>
              <c:f>'15'!$I$14</c:f>
              <c:strCache>
                <c:ptCount val="1"/>
                <c:pt idx="0">
                  <c:v>Життя</c:v>
                </c:pt>
              </c:strCache>
            </c:strRef>
          </c:tx>
          <c:spPr>
            <a:ln w="3810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13"/>
              <c:layout>
                <c:manualLayout>
                  <c:x val="-3.028986157817877E-2"/>
                  <c:y val="7.50794099735291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011-4601-898A-B64F4B20139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LID4096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'15'!$J$8:$W$8</c:f>
              <c:strCache>
                <c:ptCount val="14"/>
                <c:pt idx="1">
                  <c:v>IІ.22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'15'!$J$14:$W$14</c:f>
              <c:numCache>
                <c:formatCode>0%</c:formatCode>
                <c:ptCount val="14"/>
                <c:pt idx="0">
                  <c:v>1</c:v>
                </c:pt>
                <c:pt idx="1">
                  <c:v>0.73109999999999997</c:v>
                </c:pt>
                <c:pt idx="2">
                  <c:v>0.93369999999999997</c:v>
                </c:pt>
                <c:pt idx="3">
                  <c:v>1.0255000000000001</c:v>
                </c:pt>
                <c:pt idx="4">
                  <c:v>0.86760000000000004</c:v>
                </c:pt>
                <c:pt idx="5">
                  <c:v>0.86539999999999995</c:v>
                </c:pt>
                <c:pt idx="6">
                  <c:v>1.0042</c:v>
                </c:pt>
                <c:pt idx="7">
                  <c:v>1.2228000000000001</c:v>
                </c:pt>
                <c:pt idx="8">
                  <c:v>1.0213000000000001</c:v>
                </c:pt>
                <c:pt idx="9">
                  <c:v>0.99629999999999996</c:v>
                </c:pt>
                <c:pt idx="10">
                  <c:v>1.0936999999999999</c:v>
                </c:pt>
                <c:pt idx="11">
                  <c:v>1.2797000000000001</c:v>
                </c:pt>
                <c:pt idx="12">
                  <c:v>1.079</c:v>
                </c:pt>
                <c:pt idx="13">
                  <c:v>1.0391999999999999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8011-4601-898A-B64F4B2013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6325903"/>
        <c:axId val="766327983"/>
      </c:lineChart>
      <c:catAx>
        <c:axId val="766325903"/>
        <c:scaling>
          <c:orientation val="minMax"/>
        </c:scaling>
        <c:delete val="0"/>
        <c:axPos val="b"/>
        <c:numFmt formatCode="[$-409]mm\.yy;@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ID4096"/>
          </a:p>
        </c:txPr>
        <c:crossAx val="766327983"/>
        <c:crosses val="autoZero"/>
        <c:auto val="1"/>
        <c:lblAlgn val="ctr"/>
        <c:lblOffset val="100"/>
        <c:noMultiLvlLbl val="0"/>
      </c:catAx>
      <c:valAx>
        <c:axId val="766327983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%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LID4096"/>
          </a:p>
        </c:txPr>
        <c:crossAx val="766325903"/>
        <c:crosses val="autoZero"/>
        <c:crossBetween val="between"/>
      </c:valAx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c:spPr>
    </c:plotArea>
    <c:legend>
      <c:legendPos val="t"/>
      <c:layout>
        <c:manualLayout>
          <c:xMode val="edge"/>
          <c:yMode val="edge"/>
          <c:x val="0.17418697444487177"/>
          <c:y val="4.7275921866159032E-2"/>
          <c:w val="0.65632904794449654"/>
          <c:h val="0.21780312141350139"/>
        </c:manualLayout>
      </c:layout>
      <c:overlay val="0"/>
      <c:spPr>
        <a:noFill/>
        <a:ln>
          <a:noFill/>
        </a:ln>
        <a:effectLst/>
        <a:extLst>
          <a:ext uri="{91240B29-F687-4F45-9708-019B960494DF}">
            <a14:hiddenLine xmlns:a14="http://schemas.microsoft.com/office/drawing/2010/main">
              <a:noFill/>
            </a14:hiddenLine>
          </a:ext>
        </a:extLst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LID4096"/>
        </a:p>
      </c:txPr>
    </c:legend>
    <c:plotVisOnly val="1"/>
    <c:dispBlanksAs val="gap"/>
    <c:showDLblsOverMax val="0"/>
  </c:chart>
  <c:spPr>
    <a:noFill/>
    <a:ln>
      <a:noFill/>
    </a:ln>
    <a:effectLst/>
    <a:extLst>
      <a:ext uri="{909E8E84-426E-40DD-AFC4-6F175D3DCCD1}">
        <a14:hiddenFill xmlns:a14="http://schemas.microsoft.com/office/drawing/2010/main">
          <a:solidFill>
            <a:sysClr val="window" lastClr="FFFFFF"/>
          </a:solidFill>
        </a14:hiddenFill>
      </a:ext>
      <a:ext uri="{91240B29-F687-4F45-9708-019B960494DF}">
        <a14:hiddenLine xmlns:a14="http://schemas.microsoft.com/office/drawing/2010/main" w="9525" cap="flat" cmpd="sng" algn="ctr">
          <a:solidFill>
            <a:sysClr val="windowText" lastClr="000000">
              <a:lumMod val="15000"/>
              <a:lumOff val="85000"/>
            </a:sysClr>
          </a:solidFill>
          <a:round/>
        </a14:hiddenLine>
      </a:ext>
    </a:extLst>
  </c:spPr>
  <c:txPr>
    <a:bodyPr/>
    <a:lstStyle/>
    <a:p>
      <a:pPr>
        <a:defRPr/>
      </a:pPr>
      <a:endParaRPr lang="LID4096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785766512308068E-2"/>
          <c:y val="4.4982172930884183E-2"/>
          <c:w val="0.90157444461042147"/>
          <c:h val="0.610282688154140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'16'!$G$9</c:f>
              <c:strCache>
                <c:ptCount val="1"/>
                <c:pt idx="0">
                  <c:v>Транспортне</c:v>
                </c:pt>
              </c:strCache>
            </c:strRef>
          </c:tx>
          <c:spPr>
            <a:solidFill>
              <a:srgbClr val="057D46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95A2131C-494D-4BF3-980E-5970AA36B192}" type="CELLRANGE">
                      <a:rPr lang="en-US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0-775B-49B0-B3E3-4FE8DFA312D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48305EDA-ABDF-4014-8B23-C8196A249A8C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1-775B-49B0-B3E3-4FE8DFA312D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8F64C2B0-C08E-4FB9-ABF8-A039FC8A3929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2-775B-49B0-B3E3-4FE8DFA312D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CA220A1C-3D90-4C14-8AE5-B745C565B1D6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775B-49B0-B3E3-4FE8DFA312D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62C01158-8124-40ED-B986-C78C45879696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775B-49B0-B3E3-4FE8DFA312D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026EE49D-F79B-4E06-9B32-AB1E2CDD1BB2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775B-49B0-B3E3-4FE8DFA312D3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A19AAAEC-015E-4418-9E5F-C805D9D81DD2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775B-49B0-B3E3-4FE8DFA312D3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B2D07D3A-0D02-41FF-B668-F2F936231E53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775B-49B0-B3E3-4FE8DFA312D3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9F3223E6-F91D-42D5-8561-3C073064CE12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8-775B-49B0-B3E3-4FE8DFA312D3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248C14D7-86A6-4E1D-B91B-5BEC7CA6AEA5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775B-49B0-B3E3-4FE8DFA312D3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2F68500C-1C4D-45C2-BBC0-9F8398ED58FD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A-775B-49B0-B3E3-4FE8DFA312D3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3577213B-6422-4D82-927C-9237C2079DDE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775B-49B0-B3E3-4FE8DFA312D3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68F2F318-EA09-4BCB-B6BB-10E1530E41EF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C-775B-49B0-B3E3-4FE8DFA312D3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763EB37B-5E95-4D83-B8AB-0CD71BA14C7F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775B-49B0-B3E3-4FE8DFA312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50" b="0" i="0" u="none" strike="noStrike" kern="1200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LID4096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'16'!$J$8:$W$8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'16'!$J$9:$W$9</c:f>
              <c:numCache>
                <c:formatCode>0.0</c:formatCode>
                <c:ptCount val="14"/>
                <c:pt idx="0">
                  <c:v>3.59</c:v>
                </c:pt>
                <c:pt idx="1">
                  <c:v>4.16</c:v>
                </c:pt>
                <c:pt idx="2">
                  <c:v>5.71</c:v>
                </c:pt>
                <c:pt idx="3">
                  <c:v>5.79</c:v>
                </c:pt>
                <c:pt idx="4">
                  <c:v>4.93</c:v>
                </c:pt>
                <c:pt idx="5">
                  <c:v>6.01</c:v>
                </c:pt>
                <c:pt idx="6">
                  <c:v>6.82</c:v>
                </c:pt>
                <c:pt idx="7">
                  <c:v>6.64</c:v>
                </c:pt>
                <c:pt idx="8">
                  <c:v>6</c:v>
                </c:pt>
                <c:pt idx="9">
                  <c:v>7.19</c:v>
                </c:pt>
                <c:pt idx="10">
                  <c:v>7.96</c:v>
                </c:pt>
                <c:pt idx="11">
                  <c:v>8.4600000000000009</c:v>
                </c:pt>
                <c:pt idx="12">
                  <c:v>8.7100000000000009</c:v>
                </c:pt>
                <c:pt idx="13">
                  <c:v>11.18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'16'!$J$17:$W$17</c15:f>
                <c15:dlblRangeCache>
                  <c:ptCount val="14"/>
                  <c:pt idx="0">
                    <c:v>37%</c:v>
                  </c:pt>
                  <c:pt idx="1">
                    <c:v>52%</c:v>
                  </c:pt>
                  <c:pt idx="2">
                    <c:v>52%</c:v>
                  </c:pt>
                  <c:pt idx="3">
                    <c:v>53%</c:v>
                  </c:pt>
                  <c:pt idx="4">
                    <c:v>49%</c:v>
                  </c:pt>
                  <c:pt idx="5">
                    <c:v>53%</c:v>
                  </c:pt>
                  <c:pt idx="6">
                    <c:v>53%</c:v>
                  </c:pt>
                  <c:pt idx="7">
                    <c:v>52%</c:v>
                  </c:pt>
                  <c:pt idx="8">
                    <c:v>52%</c:v>
                  </c:pt>
                  <c:pt idx="9">
                    <c:v>58%</c:v>
                  </c:pt>
                  <c:pt idx="10">
                    <c:v>56%</c:v>
                  </c:pt>
                  <c:pt idx="11">
                    <c:v>57%</c:v>
                  </c:pt>
                  <c:pt idx="12">
                    <c:v>57%</c:v>
                  </c:pt>
                  <c:pt idx="13">
                    <c:v>63%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E-775B-49B0-B3E3-4FE8DFA312D3}"/>
            </c:ext>
          </c:extLst>
        </c:ser>
        <c:ser>
          <c:idx val="1"/>
          <c:order val="1"/>
          <c:tx>
            <c:strRef>
              <c:f>'16'!$G$10</c:f>
              <c:strCache>
                <c:ptCount val="1"/>
                <c:pt idx="0">
                  <c:v>Особисте</c:v>
                </c:pt>
              </c:strCache>
            </c:strRef>
          </c:tx>
          <c:spPr>
            <a:solidFill>
              <a:srgbClr val="91C8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7BDB0526-C4F4-4550-9945-6ACD3B449DC9}" type="CELLRANGE">
                      <a:rPr lang="en-US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775B-49B0-B3E3-4FE8DFA312D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2D8BED6-7112-4216-B152-F4F7DBB7BCC9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0-775B-49B0-B3E3-4FE8DFA312D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4EE220F5-C1FA-477A-8ED2-852A676FD5F6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775B-49B0-B3E3-4FE8DFA312D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ABD05D89-0A9A-40EA-8D3E-93DFD7B8F6DC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775B-49B0-B3E3-4FE8DFA312D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007BACF9-3259-4BED-B9BF-66D1CD3D8E26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775B-49B0-B3E3-4FE8DFA312D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5219917A-A358-4B18-8146-5F722AAA5F9B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4-775B-49B0-B3E3-4FE8DFA312D3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fld id="{12363D84-2BE3-43FA-BFD0-9BB56CB984C7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775B-49B0-B3E3-4FE8DFA312D3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fld id="{5FFB5A5F-3DB4-4ADC-8BFA-9C03F894FCC3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6-775B-49B0-B3E3-4FE8DFA312D3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fld id="{443BAB09-41E2-4932-B81A-E803FD0509AB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775B-49B0-B3E3-4FE8DFA312D3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fld id="{7146D77D-2F6C-4363-8E20-97AEB4616C3C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8-775B-49B0-B3E3-4FE8DFA312D3}"/>
                </c:ext>
              </c:extLst>
            </c:dLbl>
            <c:dLbl>
              <c:idx val="10"/>
              <c:tx>
                <c:rich>
                  <a:bodyPr/>
                  <a:lstStyle/>
                  <a:p>
                    <a:fld id="{E71200B2-EFDA-45FD-BF6A-D47E52A5CB77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775B-49B0-B3E3-4FE8DFA312D3}"/>
                </c:ext>
              </c:extLst>
            </c:dLbl>
            <c:dLbl>
              <c:idx val="11"/>
              <c:tx>
                <c:rich>
                  <a:bodyPr/>
                  <a:lstStyle/>
                  <a:p>
                    <a:fld id="{06C81D0A-ECC1-42C6-8BDE-F4CFD94268F3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A-775B-49B0-B3E3-4FE8DFA312D3}"/>
                </c:ext>
              </c:extLst>
            </c:dLbl>
            <c:dLbl>
              <c:idx val="12"/>
              <c:tx>
                <c:rich>
                  <a:bodyPr/>
                  <a:lstStyle/>
                  <a:p>
                    <a:fld id="{368620A9-0079-4F95-BF98-F930D0A90B9F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775B-49B0-B3E3-4FE8DFA312D3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fld id="{C84374E7-F311-48C5-A0EE-700ECD022646}" type="CELLRANGE">
                      <a:rPr lang="ru-RU"/>
                      <a:pPr/>
                      <a:t>[ДИАПАЗОН ЯЧЕЕК]</a:t>
                    </a:fld>
                    <a:endParaRPr lang="LID4096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C-775B-49B0-B3E3-4FE8DFA312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50" b="0" i="0" u="none" strike="noStrike" kern="1200" baseline="0">
                    <a:solidFill>
                      <a:schemeClr val="bg1"/>
                    </a:solidFill>
                    <a:latin typeface="Arial"/>
                    <a:ea typeface="Arial"/>
                    <a:cs typeface="Arial"/>
                  </a:defRPr>
                </a:pPr>
                <a:endParaRPr lang="LID4096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'16'!$J$8:$W$8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'16'!$J$10:$W$10</c:f>
              <c:numCache>
                <c:formatCode>0.0</c:formatCode>
                <c:ptCount val="14"/>
                <c:pt idx="0">
                  <c:v>3.75</c:v>
                </c:pt>
                <c:pt idx="1">
                  <c:v>2.0699999999999998</c:v>
                </c:pt>
                <c:pt idx="2">
                  <c:v>2.85</c:v>
                </c:pt>
                <c:pt idx="3">
                  <c:v>2.83</c:v>
                </c:pt>
                <c:pt idx="4">
                  <c:v>2.93</c:v>
                </c:pt>
                <c:pt idx="5">
                  <c:v>2.9</c:v>
                </c:pt>
                <c:pt idx="6">
                  <c:v>3.17</c:v>
                </c:pt>
                <c:pt idx="7">
                  <c:v>3.31</c:v>
                </c:pt>
                <c:pt idx="8">
                  <c:v>3.66</c:v>
                </c:pt>
                <c:pt idx="9">
                  <c:v>3.63</c:v>
                </c:pt>
                <c:pt idx="10">
                  <c:v>4.28</c:v>
                </c:pt>
                <c:pt idx="11">
                  <c:v>4.1100000000000003</c:v>
                </c:pt>
                <c:pt idx="12">
                  <c:v>4.24</c:v>
                </c:pt>
                <c:pt idx="13">
                  <c:v>4.38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'16'!$J$18:$W$18</c15:f>
                <c15:dlblRangeCache>
                  <c:ptCount val="14"/>
                  <c:pt idx="0">
                    <c:v>39%</c:v>
                  </c:pt>
                  <c:pt idx="1">
                    <c:v>26%</c:v>
                  </c:pt>
                  <c:pt idx="2">
                    <c:v>26%</c:v>
                  </c:pt>
                  <c:pt idx="3">
                    <c:v>26%</c:v>
                  </c:pt>
                  <c:pt idx="4">
                    <c:v>29%</c:v>
                  </c:pt>
                  <c:pt idx="5">
                    <c:v>26%</c:v>
                  </c:pt>
                  <c:pt idx="6">
                    <c:v>25%</c:v>
                  </c:pt>
                  <c:pt idx="7">
                    <c:v>26%</c:v>
                  </c:pt>
                  <c:pt idx="8">
                    <c:v>32%</c:v>
                  </c:pt>
                  <c:pt idx="9">
                    <c:v>28%</c:v>
                  </c:pt>
                  <c:pt idx="10">
                    <c:v>30%</c:v>
                  </c:pt>
                  <c:pt idx="11">
                    <c:v>28%</c:v>
                  </c:pt>
                  <c:pt idx="12">
                    <c:v>28%</c:v>
                  </c:pt>
                  <c:pt idx="13">
                    <c:v>25%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D-775B-49B0-B3E3-4FE8DFA312D3}"/>
            </c:ext>
          </c:extLst>
        </c:ser>
        <c:ser>
          <c:idx val="2"/>
          <c:order val="2"/>
          <c:tx>
            <c:strRef>
              <c:f>'16'!$G$11</c:f>
              <c:strCache>
                <c:ptCount val="1"/>
                <c:pt idx="0">
                  <c:v>Майно та вогн. ризики</c:v>
                </c:pt>
              </c:strCache>
            </c:strRef>
          </c:tx>
          <c:spPr>
            <a:solidFill>
              <a:srgbClr val="7D053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dLbls>
            <c:delete val="1"/>
          </c:dLbls>
          <c:cat>
            <c:strRef>
              <c:f>'16'!$J$8:$W$8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'16'!$J$11:$W$11</c:f>
              <c:numCache>
                <c:formatCode>0.0</c:formatCode>
                <c:ptCount val="14"/>
                <c:pt idx="0">
                  <c:v>0.81</c:v>
                </c:pt>
                <c:pt idx="1">
                  <c:v>0.39</c:v>
                </c:pt>
                <c:pt idx="2">
                  <c:v>0.73</c:v>
                </c:pt>
                <c:pt idx="3">
                  <c:v>0.73</c:v>
                </c:pt>
                <c:pt idx="4">
                  <c:v>0.75</c:v>
                </c:pt>
                <c:pt idx="5">
                  <c:v>0.82</c:v>
                </c:pt>
                <c:pt idx="6">
                  <c:v>1</c:v>
                </c:pt>
                <c:pt idx="7">
                  <c:v>1.02</c:v>
                </c:pt>
                <c:pt idx="8">
                  <c:v>0.8</c:v>
                </c:pt>
                <c:pt idx="9">
                  <c:v>0.7</c:v>
                </c:pt>
                <c:pt idx="10">
                  <c:v>0.76</c:v>
                </c:pt>
                <c:pt idx="11">
                  <c:v>0.81</c:v>
                </c:pt>
                <c:pt idx="12">
                  <c:v>0.85</c:v>
                </c:pt>
                <c:pt idx="13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775B-49B0-B3E3-4FE8DFA312D3}"/>
            </c:ext>
          </c:extLst>
        </c:ser>
        <c:ser>
          <c:idx val="4"/>
          <c:order val="3"/>
          <c:tx>
            <c:strRef>
              <c:f>'16'!$G$12</c:f>
              <c:strCache>
                <c:ptCount val="1"/>
                <c:pt idx="0">
                  <c:v>Відповідальність</c:v>
                </c:pt>
              </c:strCache>
            </c:strRef>
          </c:tx>
          <c:spPr>
            <a:solidFill>
              <a:srgbClr val="DC4B6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dLbls>
            <c:delete val="1"/>
          </c:dLbls>
          <c:cat>
            <c:strRef>
              <c:f>'16'!$J$8:$W$8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'16'!$J$12:$W$12</c:f>
              <c:numCache>
                <c:formatCode>0.0</c:formatCode>
                <c:ptCount val="14"/>
                <c:pt idx="0">
                  <c:v>0.49</c:v>
                </c:pt>
                <c:pt idx="1">
                  <c:v>0.32</c:v>
                </c:pt>
                <c:pt idx="2">
                  <c:v>0.42</c:v>
                </c:pt>
                <c:pt idx="3">
                  <c:v>0.34</c:v>
                </c:pt>
                <c:pt idx="4">
                  <c:v>0.42</c:v>
                </c:pt>
                <c:pt idx="5">
                  <c:v>0.37</c:v>
                </c:pt>
                <c:pt idx="6">
                  <c:v>0.56000000000000005</c:v>
                </c:pt>
                <c:pt idx="7">
                  <c:v>0.48</c:v>
                </c:pt>
                <c:pt idx="8">
                  <c:v>0.48</c:v>
                </c:pt>
                <c:pt idx="9">
                  <c:v>0.49</c:v>
                </c:pt>
                <c:pt idx="10">
                  <c:v>0.54</c:v>
                </c:pt>
                <c:pt idx="11">
                  <c:v>0.63</c:v>
                </c:pt>
                <c:pt idx="12">
                  <c:v>0.69</c:v>
                </c:pt>
                <c:pt idx="13">
                  <c:v>0.56999999999999995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775B-49B0-B3E3-4FE8DFA312D3}"/>
            </c:ext>
          </c:extLst>
        </c:ser>
        <c:ser>
          <c:idx val="3"/>
          <c:order val="4"/>
          <c:tx>
            <c:strRef>
              <c:f>'16'!$G$14</c:f>
              <c:strCache>
                <c:ptCount val="1"/>
                <c:pt idx="0">
                  <c:v>Фінансові ризики</c:v>
                </c:pt>
              </c:strCache>
            </c:strRef>
          </c:tx>
          <c:spPr>
            <a:solidFill>
              <a:srgbClr val="0055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dLbls>
            <c:delete val="1"/>
          </c:dLbls>
          <c:cat>
            <c:strRef>
              <c:f>'16'!$J$8:$W$8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'16'!$J$14:$W$14</c:f>
              <c:numCache>
                <c:formatCode>0.0</c:formatCode>
                <c:ptCount val="14"/>
                <c:pt idx="0">
                  <c:v>0.28000000000000003</c:v>
                </c:pt>
                <c:pt idx="1">
                  <c:v>0.21</c:v>
                </c:pt>
                <c:pt idx="2">
                  <c:v>0.25</c:v>
                </c:pt>
                <c:pt idx="3">
                  <c:v>0.26</c:v>
                </c:pt>
                <c:pt idx="4">
                  <c:v>0.3</c:v>
                </c:pt>
                <c:pt idx="5">
                  <c:v>0.22</c:v>
                </c:pt>
                <c:pt idx="6">
                  <c:v>0.25</c:v>
                </c:pt>
                <c:pt idx="7">
                  <c:v>0.35</c:v>
                </c:pt>
                <c:pt idx="8">
                  <c:v>0.28999999999999998</c:v>
                </c:pt>
                <c:pt idx="9">
                  <c:v>0.22</c:v>
                </c:pt>
                <c:pt idx="10">
                  <c:v>0.28000000000000003</c:v>
                </c:pt>
                <c:pt idx="11">
                  <c:v>0.26</c:v>
                </c:pt>
                <c:pt idx="12">
                  <c:v>0.39</c:v>
                </c:pt>
                <c:pt idx="13">
                  <c:v>0.28000000000000003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775B-49B0-B3E3-4FE8DFA312D3}"/>
            </c:ext>
          </c:extLst>
        </c:ser>
        <c:ser>
          <c:idx val="5"/>
          <c:order val="5"/>
          <c:tx>
            <c:strRef>
              <c:f>'16'!$G$13</c:f>
              <c:strCache>
                <c:ptCount val="1"/>
                <c:pt idx="0">
                  <c:v>Вантажі та багаж</c:v>
                </c:pt>
              </c:strCache>
            </c:strRef>
          </c:tx>
          <c:spPr>
            <a:solidFill>
              <a:srgbClr val="46AFE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dLbls>
            <c:delete val="1"/>
          </c:dLbls>
          <c:cat>
            <c:strRef>
              <c:f>'16'!$J$8:$W$8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'16'!$J$13:$W$13</c:f>
              <c:numCache>
                <c:formatCode>0.0</c:formatCode>
                <c:ptCount val="14"/>
                <c:pt idx="0">
                  <c:v>0.22</c:v>
                </c:pt>
                <c:pt idx="1">
                  <c:v>0.21</c:v>
                </c:pt>
                <c:pt idx="2">
                  <c:v>0.32</c:v>
                </c:pt>
                <c:pt idx="3">
                  <c:v>0.28000000000000003</c:v>
                </c:pt>
                <c:pt idx="4">
                  <c:v>0.28999999999999998</c:v>
                </c:pt>
                <c:pt idx="5">
                  <c:v>0.34</c:v>
                </c:pt>
                <c:pt idx="6">
                  <c:v>0.32</c:v>
                </c:pt>
                <c:pt idx="7">
                  <c:v>0.35</c:v>
                </c:pt>
                <c:pt idx="8">
                  <c:v>0.35</c:v>
                </c:pt>
                <c:pt idx="9">
                  <c:v>0.38</c:v>
                </c:pt>
                <c:pt idx="10">
                  <c:v>0.45</c:v>
                </c:pt>
                <c:pt idx="11">
                  <c:v>0.52</c:v>
                </c:pt>
                <c:pt idx="12">
                  <c:v>0.53</c:v>
                </c:pt>
                <c:pt idx="13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775B-49B0-B3E3-4FE8DFA312D3}"/>
            </c:ext>
          </c:extLst>
        </c:ser>
        <c:ser>
          <c:idx val="6"/>
          <c:order val="6"/>
          <c:tx>
            <c:strRef>
              <c:f>'16'!$G$15</c:f>
              <c:strCache>
                <c:ptCount val="1"/>
                <c:pt idx="0">
                  <c:v>Від нещасних випадків</c:v>
                </c:pt>
              </c:strCache>
            </c:strRef>
          </c:tx>
          <c:spPr>
            <a:solidFill>
              <a:srgbClr val="505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dLbls>
            <c:delete val="1"/>
          </c:dLbls>
          <c:cat>
            <c:strRef>
              <c:f>'16'!$J$8:$W$8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'16'!$J$15:$W$15</c:f>
              <c:numCache>
                <c:formatCode>0.0</c:formatCode>
                <c:ptCount val="14"/>
                <c:pt idx="0">
                  <c:v>0.37</c:v>
                </c:pt>
                <c:pt idx="1">
                  <c:v>0.33</c:v>
                </c:pt>
                <c:pt idx="2">
                  <c:v>0.37</c:v>
                </c:pt>
                <c:pt idx="3">
                  <c:v>0.33</c:v>
                </c:pt>
                <c:pt idx="4">
                  <c:v>0.35</c:v>
                </c:pt>
                <c:pt idx="5">
                  <c:v>0.31</c:v>
                </c:pt>
                <c:pt idx="6">
                  <c:v>0.37</c:v>
                </c:pt>
                <c:pt idx="7">
                  <c:v>0.39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775B-49B0-B3E3-4FE8DFA312D3}"/>
            </c:ext>
          </c:extLst>
        </c:ser>
        <c:ser>
          <c:idx val="7"/>
          <c:order val="7"/>
          <c:tx>
            <c:strRef>
              <c:f>'16'!$G$16</c:f>
              <c:strCache>
                <c:ptCount val="1"/>
                <c:pt idx="0">
                  <c:v>Інше</c:v>
                </c:pt>
              </c:strCache>
            </c:strRef>
          </c:tx>
          <c:spPr>
            <a:solidFill>
              <a:srgbClr val="8C96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>
                  <a:noFill/>
                </a14:hiddenLine>
              </a:ext>
            </a:extLst>
          </c:spPr>
          <c:invertIfNegative val="0"/>
          <c:dLbls>
            <c:delete val="1"/>
          </c:dLbls>
          <c:cat>
            <c:strRef>
              <c:f>'16'!$J$8:$W$8</c:f>
              <c:strCache>
                <c:ptCount val="14"/>
                <c:pt idx="0">
                  <c:v>I.22</c:v>
                </c:pt>
                <c:pt idx="3">
                  <c:v>ІV.22</c:v>
                </c:pt>
                <c:pt idx="5">
                  <c:v>IІ.23</c:v>
                </c:pt>
                <c:pt idx="7">
                  <c:v>ІV.23</c:v>
                </c:pt>
                <c:pt idx="9">
                  <c:v>IІ.24</c:v>
                </c:pt>
                <c:pt idx="11">
                  <c:v>ІV.24</c:v>
                </c:pt>
                <c:pt idx="13">
                  <c:v>IІ.25</c:v>
                </c:pt>
              </c:strCache>
            </c:strRef>
          </c:cat>
          <c:val>
            <c:numRef>
              <c:f>'16'!$J$16:$W$16</c:f>
              <c:numCache>
                <c:formatCode>0.0</c:formatCode>
                <c:ptCount val="14"/>
                <c:pt idx="0">
                  <c:v>0.17</c:v>
                </c:pt>
                <c:pt idx="1">
                  <c:v>0.33</c:v>
                </c:pt>
                <c:pt idx="2">
                  <c:v>0.32</c:v>
                </c:pt>
                <c:pt idx="3">
                  <c:v>0.43</c:v>
                </c:pt>
                <c:pt idx="4">
                  <c:v>0.15</c:v>
                </c:pt>
                <c:pt idx="5">
                  <c:v>0.28000000000000003</c:v>
                </c:pt>
                <c:pt idx="6">
                  <c:v>0.31</c:v>
                </c:pt>
                <c:pt idx="7">
                  <c:v>0.33</c:v>
                </c:pt>
                <c:pt idx="8">
                  <c:v>0.02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775B-49B0-B3E3-4FE8DFA312D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5"/>
        <c:overlap val="100"/>
        <c:axId val="427626344"/>
        <c:axId val="427629296"/>
      </c:barChart>
      <c:catAx>
        <c:axId val="427626344"/>
        <c:scaling>
          <c:orientation val="minMax"/>
        </c:scaling>
        <c:delete val="0"/>
        <c:axPos val="b"/>
        <c:numFmt formatCode="[$-409]mm\.yy;@" sourceLinked="0"/>
        <c:majorTickMark val="in"/>
        <c:minorTickMark val="none"/>
        <c:tickLblPos val="low"/>
        <c:spPr>
          <a:noFill/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75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427629296"/>
        <c:crosses val="autoZero"/>
        <c:auto val="0"/>
        <c:lblAlgn val="ctr"/>
        <c:lblOffset val="100"/>
        <c:tickLblSkip val="1"/>
        <c:noMultiLvlLbl val="0"/>
      </c:catAx>
      <c:valAx>
        <c:axId val="427629296"/>
        <c:scaling>
          <c:orientation val="minMax"/>
          <c:max val="18"/>
          <c:min val="0"/>
        </c:scaling>
        <c:delete val="0"/>
        <c:axPos val="l"/>
        <c:majorGridlines>
          <c:spPr>
            <a:ln w="3175" cap="flat" cmpd="sng" algn="ctr">
              <a:solidFill>
                <a:srgbClr val="8C969B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c:spPr>
        </c:majorGridlines>
        <c:numFmt formatCode="0" sourceLinked="0"/>
        <c:majorTickMark val="in"/>
        <c:minorTickMark val="none"/>
        <c:tickLblPos val="low"/>
        <c:spPr>
          <a:noFill/>
          <a:ln w="9525">
            <a:solidFill>
              <a:srgbClr val="505050"/>
            </a:solidFill>
            <a:prstDash val="solid"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750" b="0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ID4096"/>
          </a:p>
        </c:txPr>
        <c:crossAx val="427626344"/>
        <c:crosses val="autoZero"/>
        <c:crossBetween val="between"/>
        <c:majorUnit val="3"/>
      </c:valAx>
      <c:spPr>
        <a:noFill/>
        <a:ln w="9525">
          <a:solidFill>
            <a:srgbClr val="505050"/>
          </a:solidFill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c:spPr>
    </c:plotArea>
    <c:legend>
      <c:legendPos val="b"/>
      <c:layout>
        <c:manualLayout>
          <c:xMode val="edge"/>
          <c:yMode val="edge"/>
          <c:x val="5.0496811723761963E-2"/>
          <c:y val="0.74337246841854177"/>
          <c:w val="0.92954400415457727"/>
          <c:h val="0.25662747596515906"/>
        </c:manualLayout>
      </c:layout>
      <c:overlay val="0"/>
      <c:spPr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  <a:ext uri="{91240B29-F687-4F45-9708-019B960494DF}">
            <a14:hiddenLine xmlns:a14="http://schemas.microsoft.com/office/drawing/2010/main">
              <a:noFill/>
            </a14:hiddenLine>
          </a:ext>
        </a:extLst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LID4096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  <a:extLst>
      <a:ext uri="{91240B29-F687-4F45-9708-019B960494DF}">
        <a14:hiddenLine xmlns:a14="http://schemas.microsoft.com/office/drawing/2010/main" w="9525" cap="flat" cmpd="sng" algn="ctr">
          <a:solidFill>
            <a:sysClr val="windowText" lastClr="000000">
              <a:lumMod val="15000"/>
              <a:lumOff val="85000"/>
            </a:sysClr>
          </a:solidFill>
          <a:round/>
        </a14:hiddenLine>
      </a:ext>
    </a:extLst>
  </c:spPr>
  <c:txPr>
    <a:bodyPr/>
    <a:lstStyle/>
    <a:p>
      <a:pPr>
        <a:defRPr sz="750" b="0" i="0" strike="noStrike">
          <a:solidFill>
            <a:srgbClr val="000000"/>
          </a:solidFill>
          <a:latin typeface="Arial"/>
          <a:ea typeface="Arial"/>
          <a:cs typeface="Arial"/>
        </a:defRPr>
      </a:pPr>
      <a:endParaRPr lang="LID4096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0.3511</cdr:x>
      <cdr:y>0.04921</cdr:y>
    </cdr:from>
    <cdr:to>
      <cdr:x>0.3511</cdr:x>
      <cdr:y>0.6416</cdr:y>
    </cdr:to>
    <cdr:cxnSp macro="">
      <cdr:nvCxnSpPr>
        <cdr:cNvPr id="3" name="Пряма сполучна лінія 2">
          <a:extLst xmlns:a="http://schemas.openxmlformats.org/drawingml/2006/main">
            <a:ext uri="{FF2B5EF4-FFF2-40B4-BE49-F238E27FC236}">
              <a16:creationId xmlns:a16="http://schemas.microsoft.com/office/drawing/2014/main" id="{FD6CBD96-4981-4706-88A9-FF002F41E6E1}"/>
            </a:ext>
          </a:extLst>
        </cdr:cNvPr>
        <cdr:cNvCxnSpPr/>
      </cdr:nvCxnSpPr>
      <cdr:spPr>
        <a:xfrm xmlns:a="http://schemas.openxmlformats.org/drawingml/2006/main" flipV="1">
          <a:off x="1102710" y="120331"/>
          <a:ext cx="0" cy="1448550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2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0.30668</cdr:x>
      <cdr:y>0.04965</cdr:y>
    </cdr:from>
    <cdr:to>
      <cdr:x>0.30713</cdr:x>
      <cdr:y>0.70328</cdr:y>
    </cdr:to>
    <cdr:cxnSp macro="">
      <cdr:nvCxnSpPr>
        <cdr:cNvPr id="3" name="Пряма сполучна лінія 2">
          <a:extLst xmlns:a="http://schemas.openxmlformats.org/drawingml/2006/main">
            <a:ext uri="{FF2B5EF4-FFF2-40B4-BE49-F238E27FC236}">
              <a16:creationId xmlns:a16="http://schemas.microsoft.com/office/drawing/2014/main" id="{F237BB3A-14E0-4E5C-809B-4D45510FB31B}"/>
            </a:ext>
          </a:extLst>
        </cdr:cNvPr>
        <cdr:cNvCxnSpPr/>
      </cdr:nvCxnSpPr>
      <cdr:spPr>
        <a:xfrm xmlns:a="http://schemas.openxmlformats.org/drawingml/2006/main" flipV="1">
          <a:off x="960588" y="112507"/>
          <a:ext cx="1410" cy="1481125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2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0.53965</cdr:x>
      <cdr:y>0.04068</cdr:y>
    </cdr:from>
    <cdr:to>
      <cdr:x>0.53965</cdr:x>
      <cdr:y>0.7053</cdr:y>
    </cdr:to>
    <cdr:cxnSp macro="">
      <cdr:nvCxnSpPr>
        <cdr:cNvPr id="4" name="Пряма сполучна лінія 3">
          <a:extLst xmlns:a="http://schemas.openxmlformats.org/drawingml/2006/main">
            <a:ext uri="{FF2B5EF4-FFF2-40B4-BE49-F238E27FC236}">
              <a16:creationId xmlns:a16="http://schemas.microsoft.com/office/drawing/2014/main" id="{CF9F4CE7-6FC2-415B-968F-C76EE4337A00}"/>
            </a:ext>
          </a:extLst>
        </cdr:cNvPr>
        <cdr:cNvCxnSpPr/>
      </cdr:nvCxnSpPr>
      <cdr:spPr>
        <a:xfrm xmlns:a="http://schemas.openxmlformats.org/drawingml/2006/main" flipV="1">
          <a:off x="1690271" y="92181"/>
          <a:ext cx="0" cy="1506029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2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0.77384</cdr:x>
      <cdr:y>0.04881</cdr:y>
    </cdr:from>
    <cdr:to>
      <cdr:x>0.77543</cdr:x>
      <cdr:y>0.69636</cdr:y>
    </cdr:to>
    <cdr:cxnSp macro="">
      <cdr:nvCxnSpPr>
        <cdr:cNvPr id="6" name="Пряма сполучна лінія 5">
          <a:extLst xmlns:a="http://schemas.openxmlformats.org/drawingml/2006/main">
            <a:ext uri="{FF2B5EF4-FFF2-40B4-BE49-F238E27FC236}">
              <a16:creationId xmlns:a16="http://schemas.microsoft.com/office/drawing/2014/main" id="{7BDD36DC-216B-4E10-8AC5-B5FB33AF7B4D}"/>
            </a:ext>
          </a:extLst>
        </cdr:cNvPr>
        <cdr:cNvCxnSpPr/>
      </cdr:nvCxnSpPr>
      <cdr:spPr>
        <a:xfrm xmlns:a="http://schemas.openxmlformats.org/drawingml/2006/main" flipH="1">
          <a:off x="2423805" y="110603"/>
          <a:ext cx="4980" cy="1467349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2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0.30664</cdr:x>
      <cdr:y>0.04252</cdr:y>
    </cdr:from>
    <cdr:to>
      <cdr:x>0.30664</cdr:x>
      <cdr:y>0.61567</cdr:y>
    </cdr:to>
    <cdr:cxnSp macro="">
      <cdr:nvCxnSpPr>
        <cdr:cNvPr id="7" name="Пряма сполучна лінія 6">
          <a:extLst xmlns:a="http://schemas.openxmlformats.org/drawingml/2006/main">
            <a:ext uri="{FF2B5EF4-FFF2-40B4-BE49-F238E27FC236}">
              <a16:creationId xmlns:a16="http://schemas.microsoft.com/office/drawing/2014/main" id="{60B4C230-75C3-4978-A429-296C2893E4C8}"/>
            </a:ext>
          </a:extLst>
        </cdr:cNvPr>
        <cdr:cNvCxnSpPr/>
      </cdr:nvCxnSpPr>
      <cdr:spPr>
        <a:xfrm xmlns:a="http://schemas.openxmlformats.org/drawingml/2006/main" flipH="1" flipV="1">
          <a:off x="942134" y="107432"/>
          <a:ext cx="0" cy="1448138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2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0.54725</cdr:x>
      <cdr:y>0.04492</cdr:y>
    </cdr:from>
    <cdr:to>
      <cdr:x>0.54725</cdr:x>
      <cdr:y>0.61807</cdr:y>
    </cdr:to>
    <cdr:cxnSp macro="">
      <cdr:nvCxnSpPr>
        <cdr:cNvPr id="9" name="Пряма сполучна лінія 8">
          <a:extLst xmlns:a="http://schemas.openxmlformats.org/drawingml/2006/main">
            <a:ext uri="{FF2B5EF4-FFF2-40B4-BE49-F238E27FC236}">
              <a16:creationId xmlns:a16="http://schemas.microsoft.com/office/drawing/2014/main" id="{60B4C230-75C3-4978-A429-296C2893E4C8}"/>
            </a:ext>
          </a:extLst>
        </cdr:cNvPr>
        <cdr:cNvCxnSpPr/>
      </cdr:nvCxnSpPr>
      <cdr:spPr>
        <a:xfrm xmlns:a="http://schemas.openxmlformats.org/drawingml/2006/main" flipH="1" flipV="1">
          <a:off x="1681390" y="113496"/>
          <a:ext cx="0" cy="1448138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2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0.78413</cdr:x>
      <cdr:y>0.04964</cdr:y>
    </cdr:from>
    <cdr:to>
      <cdr:x>0.78413</cdr:x>
      <cdr:y>0.61601</cdr:y>
    </cdr:to>
    <cdr:cxnSp macro="">
      <cdr:nvCxnSpPr>
        <cdr:cNvPr id="3" name="Пряма сполучна лінія 2">
          <a:extLst xmlns:a="http://schemas.openxmlformats.org/drawingml/2006/main">
            <a:ext uri="{FF2B5EF4-FFF2-40B4-BE49-F238E27FC236}">
              <a16:creationId xmlns:a16="http://schemas.microsoft.com/office/drawing/2014/main" id="{172E9979-BB6B-4214-8589-F6ADD8A8C1C0}"/>
            </a:ext>
          </a:extLst>
        </cdr:cNvPr>
        <cdr:cNvCxnSpPr/>
      </cdr:nvCxnSpPr>
      <cdr:spPr>
        <a:xfrm xmlns:a="http://schemas.openxmlformats.org/drawingml/2006/main">
          <a:off x="2409173" y="125412"/>
          <a:ext cx="0" cy="1431016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1">
              <a:lumMod val="75000"/>
              <a:lumOff val="25000"/>
            </a:schemeClr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0.58206</cdr:x>
      <cdr:y>0.04471</cdr:y>
    </cdr:from>
    <cdr:to>
      <cdr:x>0.58206</cdr:x>
      <cdr:y>0.64921</cdr:y>
    </cdr:to>
    <cdr:cxnSp macro="">
      <cdr:nvCxnSpPr>
        <cdr:cNvPr id="3" name="Пряма сполучна лінія 2">
          <a:extLst xmlns:a="http://schemas.openxmlformats.org/drawingml/2006/main">
            <a:ext uri="{FF2B5EF4-FFF2-40B4-BE49-F238E27FC236}">
              <a16:creationId xmlns:a16="http://schemas.microsoft.com/office/drawing/2014/main" id="{A4C560E9-13A4-45DD-8723-E5E2E567B0F2}"/>
            </a:ext>
          </a:extLst>
        </cdr:cNvPr>
        <cdr:cNvCxnSpPr/>
      </cdr:nvCxnSpPr>
      <cdr:spPr>
        <a:xfrm xmlns:a="http://schemas.openxmlformats.org/drawingml/2006/main">
          <a:off x="1867600" y="103883"/>
          <a:ext cx="0" cy="1404550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2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16.09.2025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2670" y="3071810"/>
            <a:ext cx="245267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10454" y="3071810"/>
            <a:ext cx="2595546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071810"/>
            <a:ext cx="2428892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81562" y="3071810"/>
            <a:ext cx="250033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462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4536685" y="742900"/>
            <a:ext cx="5240851" cy="993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Основні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показники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діяльності</a:t>
            </a:r>
            <a:r>
              <a:rPr lang="ru-RU" sz="2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страхового ринку</a:t>
            </a:r>
            <a:endParaRPr lang="uk-UA" sz="4000" b="1" dirty="0">
              <a:cs typeface="Times New Roman" panose="02020603050405020304" pitchFamily="18" charset="0"/>
            </a:endParaRPr>
          </a:p>
        </p:txBody>
      </p:sp>
      <p:pic>
        <p:nvPicPr>
          <p:cNvPr id="10" name="Picture 2" descr="Color logo">
            <a:extLst>
              <a:ext uri="{FF2B5EF4-FFF2-40B4-BE49-F238E27FC236}">
                <a16:creationId xmlns:a16="http://schemas.microsoft.com/office/drawing/2014/main" id="{7C412EC3-D390-4E7B-B897-A84642E77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953" y="260648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За 2023 рік припинили діяльність 49 страхових компаній ризикового  страхування.">
            <a:extLst>
              <a:ext uri="{FF2B5EF4-FFF2-40B4-BE49-F238E27FC236}">
                <a16:creationId xmlns:a16="http://schemas.microsoft.com/office/drawing/2014/main" id="{8477FDAB-DB1D-44AD-AB15-20A098EE47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0" t="9901" r="4937" b="10099"/>
          <a:stretch/>
        </p:blipFill>
        <p:spPr bwMode="auto">
          <a:xfrm>
            <a:off x="5471999" y="3774996"/>
            <a:ext cx="367690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AFBD08C-9A42-4EF9-9FD4-AB08E50480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366812"/>
              </p:ext>
            </p:extLst>
          </p:nvPr>
        </p:nvGraphicFramePr>
        <p:xfrm>
          <a:off x="704528" y="500043"/>
          <a:ext cx="8640958" cy="6197806"/>
        </p:xfrm>
        <a:graphic>
          <a:graphicData uri="http://schemas.openxmlformats.org/drawingml/2006/table">
            <a:tbl>
              <a:tblPr/>
              <a:tblGrid>
                <a:gridCol w="295058">
                  <a:extLst>
                    <a:ext uri="{9D8B030D-6E8A-4147-A177-3AD203B41FA5}">
                      <a16:colId xmlns:a16="http://schemas.microsoft.com/office/drawing/2014/main" val="95962062"/>
                    </a:ext>
                  </a:extLst>
                </a:gridCol>
                <a:gridCol w="2086475">
                  <a:extLst>
                    <a:ext uri="{9D8B030D-6E8A-4147-A177-3AD203B41FA5}">
                      <a16:colId xmlns:a16="http://schemas.microsoft.com/office/drawing/2014/main" val="2081679076"/>
                    </a:ext>
                  </a:extLst>
                </a:gridCol>
                <a:gridCol w="2086475">
                  <a:extLst>
                    <a:ext uri="{9D8B030D-6E8A-4147-A177-3AD203B41FA5}">
                      <a16:colId xmlns:a16="http://schemas.microsoft.com/office/drawing/2014/main" val="663866659"/>
                    </a:ext>
                  </a:extLst>
                </a:gridCol>
                <a:gridCol w="2086475">
                  <a:extLst>
                    <a:ext uri="{9D8B030D-6E8A-4147-A177-3AD203B41FA5}">
                      <a16:colId xmlns:a16="http://schemas.microsoft.com/office/drawing/2014/main" val="1212851112"/>
                    </a:ext>
                  </a:extLst>
                </a:gridCol>
                <a:gridCol w="2086475">
                  <a:extLst>
                    <a:ext uri="{9D8B030D-6E8A-4147-A177-3AD203B41FA5}">
                      <a16:colId xmlns:a16="http://schemas.microsoft.com/office/drawing/2014/main" val="511333718"/>
                    </a:ext>
                  </a:extLst>
                </a:gridCol>
              </a:tblGrid>
              <a:tr h="563514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№</a:t>
                      </a:r>
                    </a:p>
                  </a:txBody>
                  <a:tcPr marL="34645" marR="34645" marT="27716" marB="27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34645" marR="34645" marT="27716" marB="27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34645" marR="34645" marT="27716" marB="27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34645" marR="34645" marT="27716" marB="27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34645" marR="34645" marT="27716" marB="27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1948833"/>
                  </a:ext>
                </a:extLst>
              </a:tr>
              <a:tr h="220920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ТАС СГ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1 862 025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429 278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23,1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107981"/>
                  </a:ext>
                </a:extLst>
              </a:tr>
              <a:tr h="22092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ОРАНТА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1 472 590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365 467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24,8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190359"/>
                  </a:ext>
                </a:extLst>
              </a:tr>
              <a:tr h="22092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КНЯЖА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1 139 986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291 959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25,6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248246"/>
                  </a:ext>
                </a:extLst>
              </a:tr>
              <a:tr h="22092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ІНГО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587 547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142 767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24,30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678015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ЄВРОІНС УКРАЇНА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498 274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130 589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26,2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684247"/>
                  </a:ext>
                </a:extLst>
              </a:tr>
              <a:tr h="22092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УСГ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493 304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122 428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24,82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553014"/>
                  </a:ext>
                </a:extLst>
              </a:tr>
              <a:tr h="22092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ВУСО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491 416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129 217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26,29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047684"/>
                  </a:ext>
                </a:extLst>
              </a:tr>
              <a:tr h="42263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8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454 365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108 506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23,9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04904"/>
                  </a:ext>
                </a:extLst>
              </a:tr>
              <a:tr h="22092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PZU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428 989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175 239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40,8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345076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ARX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424 319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99 337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23,4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892237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11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УНІКА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286 043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92 479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32,3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757016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12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242 470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106 528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43,93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607579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ПЕРША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229 614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70 765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30,8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337791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14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КРАЇНА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203 479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49 399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24,3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539720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UPSK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202 377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45 063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22,3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647757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16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192 332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78 495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40,81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603464"/>
                  </a:ext>
                </a:extLst>
              </a:tr>
              <a:tr h="42263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ЕКСПРЕС СТРАХУВАННЯ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159 832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44 994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28,15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344458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18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UNIVERSALNA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112 376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36 287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32,3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751956"/>
                  </a:ext>
                </a:extLst>
              </a:tr>
              <a:tr h="2979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КОЛОННЕЙД УКРАЇНА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43 980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5 159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11,7</a:t>
                      </a:r>
                    </a:p>
                  </a:txBody>
                  <a:tcPr marL="34645" marR="34645" marT="20787" marB="2078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0865482"/>
                  </a:ext>
                </a:extLst>
              </a:tr>
              <a:tr h="234560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4645" marR="34645" marT="27716" marB="27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7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4645" marR="34645" marT="27716" marB="2771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9 525 318</a:t>
                      </a:r>
                    </a:p>
                  </a:txBody>
                  <a:tcPr marL="34645" marR="34645" marT="27716" marB="27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2 523 956</a:t>
                      </a:r>
                    </a:p>
                  </a:txBody>
                  <a:tcPr marL="34645" marR="34645" marT="27716" marB="27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</a:rPr>
                        <a:t>26,50</a:t>
                      </a:r>
                    </a:p>
                  </a:txBody>
                  <a:tcPr marL="34645" marR="34645" marT="27716" marB="2771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690960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зі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страхування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ОСЦПВ за 6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місяців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2025 року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152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зі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страхування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«Зелена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картка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» за 6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місяців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2025 року</a:t>
            </a:r>
            <a:endParaRPr lang="ru-RU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6D6D2E3-0998-4337-A75B-3E676D91B2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218841"/>
              </p:ext>
            </p:extLst>
          </p:nvPr>
        </p:nvGraphicFramePr>
        <p:xfrm>
          <a:off x="992560" y="627916"/>
          <a:ext cx="7848874" cy="5985577"/>
        </p:xfrm>
        <a:graphic>
          <a:graphicData uri="http://schemas.openxmlformats.org/drawingml/2006/table">
            <a:tbl>
              <a:tblPr/>
              <a:tblGrid>
                <a:gridCol w="377350">
                  <a:extLst>
                    <a:ext uri="{9D8B030D-6E8A-4147-A177-3AD203B41FA5}">
                      <a16:colId xmlns:a16="http://schemas.microsoft.com/office/drawing/2014/main" val="2555408495"/>
                    </a:ext>
                  </a:extLst>
                </a:gridCol>
                <a:gridCol w="1785876">
                  <a:extLst>
                    <a:ext uri="{9D8B030D-6E8A-4147-A177-3AD203B41FA5}">
                      <a16:colId xmlns:a16="http://schemas.microsoft.com/office/drawing/2014/main" val="566051734"/>
                    </a:ext>
                  </a:extLst>
                </a:gridCol>
                <a:gridCol w="1895216">
                  <a:extLst>
                    <a:ext uri="{9D8B030D-6E8A-4147-A177-3AD203B41FA5}">
                      <a16:colId xmlns:a16="http://schemas.microsoft.com/office/drawing/2014/main" val="1913465129"/>
                    </a:ext>
                  </a:extLst>
                </a:gridCol>
                <a:gridCol w="1895216">
                  <a:extLst>
                    <a:ext uri="{9D8B030D-6E8A-4147-A177-3AD203B41FA5}">
                      <a16:colId xmlns:a16="http://schemas.microsoft.com/office/drawing/2014/main" val="1278361763"/>
                    </a:ext>
                  </a:extLst>
                </a:gridCol>
                <a:gridCol w="1895216">
                  <a:extLst>
                    <a:ext uri="{9D8B030D-6E8A-4147-A177-3AD203B41FA5}">
                      <a16:colId xmlns:a16="http://schemas.microsoft.com/office/drawing/2014/main" val="3524152092"/>
                    </a:ext>
                  </a:extLst>
                </a:gridCol>
              </a:tblGrid>
              <a:tr h="840726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№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Roboto" panose="02000000000000000000" pitchFamily="2" charset="0"/>
                        </a:rPr>
                        <a:t>Стра­хова­ </a:t>
                      </a:r>
                      <a:r>
                        <a:rPr lang="ru-RU" sz="1200" b="1" dirty="0" err="1">
                          <a:effectLst/>
                          <a:latin typeface="Roboto" panose="02000000000000000000" pitchFamily="2" charset="0"/>
                        </a:rPr>
                        <a:t>компа­нія</a:t>
                      </a:r>
                      <a:endParaRPr lang="ru-RU" sz="12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667670"/>
                  </a:ext>
                </a:extLst>
              </a:tr>
              <a:tr h="435765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ТАС СГ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647 971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321 222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49,57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876996"/>
                  </a:ext>
                </a:extLst>
              </a:tr>
              <a:tr h="43576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УСГ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547 094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221 460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40,48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188688"/>
                  </a:ext>
                </a:extLst>
              </a:tr>
              <a:tr h="43576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</a:rPr>
                        <a:t>PZU </a:t>
                      </a:r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325 357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73 179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22,49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198710"/>
                  </a:ext>
                </a:extLst>
              </a:tr>
              <a:tr h="43576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КНЯЖА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181 862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115 513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63,52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444222"/>
                  </a:ext>
                </a:extLst>
              </a:tr>
              <a:tr h="43576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ПЕРША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166 437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96 477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57,97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628573"/>
                  </a:ext>
                </a:extLst>
              </a:tr>
              <a:tr h="43576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ІНГО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129 704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81 748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63,03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664296"/>
                  </a:ext>
                </a:extLst>
              </a:tr>
              <a:tr h="43576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118 790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88 108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74,17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776345"/>
                  </a:ext>
                </a:extLst>
              </a:tr>
              <a:tr h="43576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8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ВУСО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118 000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23 269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19,72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424580"/>
                  </a:ext>
                </a:extLst>
              </a:tr>
              <a:tr h="43576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ОРАНТА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107 497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72 129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67,10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676972"/>
                  </a:ext>
                </a:extLst>
              </a:tr>
              <a:tr h="74504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</a:rPr>
                        <a:t>ARX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56 044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19 540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34,87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579531"/>
                  </a:ext>
                </a:extLst>
              </a:tr>
              <a:tr h="477926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4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58174" marB="5817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2 398 756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1 112 645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</a:rPr>
                        <a:t>46,38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10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6697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68075C8-BEEE-499F-BFBF-67EBC18E7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700973"/>
              </p:ext>
            </p:extLst>
          </p:nvPr>
        </p:nvGraphicFramePr>
        <p:xfrm>
          <a:off x="704528" y="500042"/>
          <a:ext cx="8496946" cy="6241328"/>
        </p:xfrm>
        <a:graphic>
          <a:graphicData uri="http://schemas.openxmlformats.org/drawingml/2006/table">
            <a:tbl>
              <a:tblPr/>
              <a:tblGrid>
                <a:gridCol w="291942">
                  <a:extLst>
                    <a:ext uri="{9D8B030D-6E8A-4147-A177-3AD203B41FA5}">
                      <a16:colId xmlns:a16="http://schemas.microsoft.com/office/drawing/2014/main" val="3785269615"/>
                    </a:ext>
                  </a:extLst>
                </a:gridCol>
                <a:gridCol w="2051251">
                  <a:extLst>
                    <a:ext uri="{9D8B030D-6E8A-4147-A177-3AD203B41FA5}">
                      <a16:colId xmlns:a16="http://schemas.microsoft.com/office/drawing/2014/main" val="135330041"/>
                    </a:ext>
                  </a:extLst>
                </a:gridCol>
                <a:gridCol w="2051251">
                  <a:extLst>
                    <a:ext uri="{9D8B030D-6E8A-4147-A177-3AD203B41FA5}">
                      <a16:colId xmlns:a16="http://schemas.microsoft.com/office/drawing/2014/main" val="164126375"/>
                    </a:ext>
                  </a:extLst>
                </a:gridCol>
                <a:gridCol w="2051251">
                  <a:extLst>
                    <a:ext uri="{9D8B030D-6E8A-4147-A177-3AD203B41FA5}">
                      <a16:colId xmlns:a16="http://schemas.microsoft.com/office/drawing/2014/main" val="1800829755"/>
                    </a:ext>
                  </a:extLst>
                </a:gridCol>
                <a:gridCol w="2051251">
                  <a:extLst>
                    <a:ext uri="{9D8B030D-6E8A-4147-A177-3AD203B41FA5}">
                      <a16:colId xmlns:a16="http://schemas.microsoft.com/office/drawing/2014/main" val="2806234993"/>
                    </a:ext>
                  </a:extLst>
                </a:gridCol>
              </a:tblGrid>
              <a:tr h="451648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№</a:t>
                      </a:r>
                    </a:p>
                  </a:txBody>
                  <a:tcPr marL="31051" marR="31051" marT="24841" marB="248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31051" marR="31051" marT="24841" marB="248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31051" marR="31051" marT="24841" marB="248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31051" marR="31051" marT="24841" marB="248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31051" marR="31051" marT="24841" marB="248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21295"/>
                  </a:ext>
                </a:extLst>
              </a:tr>
              <a:tr h="239325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ТАС СГ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59 361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13 935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23,48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373973"/>
                  </a:ext>
                </a:extLst>
              </a:tr>
              <a:tr h="2393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ПЕРША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41 392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5 820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14,06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824252"/>
                  </a:ext>
                </a:extLst>
              </a:tr>
              <a:tr h="2393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ІНГО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31 080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10 055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32,35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049585"/>
                  </a:ext>
                </a:extLst>
              </a:tr>
              <a:tr h="2393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ВУСО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29 041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5 227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18,00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395057"/>
                  </a:ext>
                </a:extLst>
              </a:tr>
              <a:tr h="2393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</a:rPr>
                        <a:t>ARX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28 742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13 051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45,41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0560520"/>
                  </a:ext>
                </a:extLst>
              </a:tr>
              <a:tr h="2393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</a:rPr>
                        <a:t>PZU </a:t>
                      </a:r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19 893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4 781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24,03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415665"/>
                  </a:ext>
                </a:extLst>
              </a:tr>
              <a:tr h="2393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УСГ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19 253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4 798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24,92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7595711"/>
                  </a:ext>
                </a:extLst>
              </a:tr>
              <a:tr h="2393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8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УНІКА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15 515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4 234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27,29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3851431"/>
                  </a:ext>
                </a:extLst>
              </a:tr>
              <a:tr h="2393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КНЯЖА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15 449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6 225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40,29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0448435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13 683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3 412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24,94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629774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ЄВРОІНС УКРАЇНА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12 437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2 900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23,32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254266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10 367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353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3,41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3351631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UNIVERSALNA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8 068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3 479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43,12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7447714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14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</a:rPr>
                        <a:t>UPSK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7 757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2 064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26,61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7241558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ОРАНТА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7 203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4 316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59,92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510699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16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КРАЇНА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6 909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3 072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44,46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028088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17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5 213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3 243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62,21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937328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18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ЕКСПРЕС СТРАХУВАННЯ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3 114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538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17,28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1474437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19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1 890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 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506883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КОЛОННЕЙД УКРАЇНА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1 241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194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15,63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8625743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21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ALLIANZ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469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 </a:t>
                      </a:r>
                      <a:r>
                        <a:rPr lang="uk-UA" sz="12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endParaRPr lang="ru-UA" sz="12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166481"/>
                  </a:ext>
                </a:extLst>
              </a:tr>
              <a:tr h="26022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22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ІНКС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4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105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2 625,00</a:t>
                      </a:r>
                    </a:p>
                  </a:txBody>
                  <a:tcPr marL="31051" marR="31051" marT="18630" marB="1863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283365"/>
                  </a:ext>
                </a:extLst>
              </a:tr>
              <a:tr h="252830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1051" marR="31051" marT="24841" marB="248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1051" marR="31051" marT="24841" marB="24841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338 081</a:t>
                      </a:r>
                    </a:p>
                  </a:txBody>
                  <a:tcPr marL="31051" marR="31051" marT="24841" marB="248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91 802</a:t>
                      </a:r>
                    </a:p>
                  </a:txBody>
                  <a:tcPr marL="31051" marR="31051" marT="24841" marB="248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</a:rPr>
                        <a:t>27,15</a:t>
                      </a:r>
                    </a:p>
                  </a:txBody>
                  <a:tcPr marL="31051" marR="31051" marT="24841" marB="2484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899107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зі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страхування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ДЦВ за 6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місяців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2025 року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765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з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добровільного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медичного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страхування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за 6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місяців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2025 року</a:t>
            </a:r>
            <a:endParaRPr lang="ru-RU" sz="17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E70BEE4-9116-49EA-BD5B-E3FFED255D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880596"/>
              </p:ext>
            </p:extLst>
          </p:nvPr>
        </p:nvGraphicFramePr>
        <p:xfrm>
          <a:off x="704528" y="508765"/>
          <a:ext cx="8568951" cy="6185316"/>
        </p:xfrm>
        <a:graphic>
          <a:graphicData uri="http://schemas.openxmlformats.org/drawingml/2006/table">
            <a:tbl>
              <a:tblPr/>
              <a:tblGrid>
                <a:gridCol w="292599">
                  <a:extLst>
                    <a:ext uri="{9D8B030D-6E8A-4147-A177-3AD203B41FA5}">
                      <a16:colId xmlns:a16="http://schemas.microsoft.com/office/drawing/2014/main" val="1443828921"/>
                    </a:ext>
                  </a:extLst>
                </a:gridCol>
                <a:gridCol w="2069088">
                  <a:extLst>
                    <a:ext uri="{9D8B030D-6E8A-4147-A177-3AD203B41FA5}">
                      <a16:colId xmlns:a16="http://schemas.microsoft.com/office/drawing/2014/main" val="3237584165"/>
                    </a:ext>
                  </a:extLst>
                </a:gridCol>
                <a:gridCol w="2069088">
                  <a:extLst>
                    <a:ext uri="{9D8B030D-6E8A-4147-A177-3AD203B41FA5}">
                      <a16:colId xmlns:a16="http://schemas.microsoft.com/office/drawing/2014/main" val="1012596120"/>
                    </a:ext>
                  </a:extLst>
                </a:gridCol>
                <a:gridCol w="2069088">
                  <a:extLst>
                    <a:ext uri="{9D8B030D-6E8A-4147-A177-3AD203B41FA5}">
                      <a16:colId xmlns:a16="http://schemas.microsoft.com/office/drawing/2014/main" val="60973820"/>
                    </a:ext>
                  </a:extLst>
                </a:gridCol>
                <a:gridCol w="2069088">
                  <a:extLst>
                    <a:ext uri="{9D8B030D-6E8A-4147-A177-3AD203B41FA5}">
                      <a16:colId xmlns:a16="http://schemas.microsoft.com/office/drawing/2014/main" val="3283398567"/>
                    </a:ext>
                  </a:extLst>
                </a:gridCol>
              </a:tblGrid>
              <a:tr h="454676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№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54263"/>
                  </a:ext>
                </a:extLst>
              </a:tr>
              <a:tr h="220466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УНІКА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1 040 662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488 172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46,91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843773"/>
                  </a:ext>
                </a:extLst>
              </a:tr>
              <a:tr h="220466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</a:rPr>
                        <a:t>UNIVERSALNA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453 555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248 975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54,89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334733"/>
                  </a:ext>
                </a:extLst>
              </a:tr>
              <a:tr h="2204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ІНГО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450 011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334 357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74,30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601705"/>
                  </a:ext>
                </a:extLst>
              </a:tr>
              <a:tr h="2204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ARX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317 714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150 179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47,27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473369"/>
                  </a:ext>
                </a:extLst>
              </a:tr>
              <a:tr h="2204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ВУСО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285 749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278 364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97,42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28399"/>
                  </a:ext>
                </a:extLst>
              </a:tr>
              <a:tr h="2204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УСГ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233 734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141 465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60,52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595073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161 145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123 137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76,41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699549"/>
                  </a:ext>
                </a:extLst>
              </a:tr>
              <a:tr h="2204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PZU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159 869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135 992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85,06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533690"/>
                  </a:ext>
                </a:extLst>
              </a:tr>
              <a:tr h="2204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ТАС СГ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150 247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186 844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124,36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9716903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КНЯЖА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120 791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76 848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63,62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659056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КОЛОННЕЙД УКРАЇНА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116 443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53 365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45,83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557288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КРАЇНА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96 408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69 289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71,87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653462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82 826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38 803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46,85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686838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ЄВРОІНС УКРАЇНА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77 236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38 661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50,06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039828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ПЕРША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63 203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62 306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98,58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509347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UPSK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28 146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9 779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34,74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648908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ОРАНТА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23 908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8 910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37,27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460489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ЕКСПРЕС СТРАХУВАННЯ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5 891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3 039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51,59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5808685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4 085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1 296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31,73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700928"/>
                  </a:ext>
                </a:extLst>
              </a:tr>
              <a:tr h="30903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ІНКС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1 751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453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25,87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2622617"/>
                  </a:ext>
                </a:extLst>
              </a:tr>
              <a:tr h="233740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6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3595" marR="33595" marT="26876" marB="2687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3 873 374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2 450 234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</a:rPr>
                        <a:t>63,26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325635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101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uk-UA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 туристичного страхування 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за 6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місяців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2025 року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DB1F8FD-4750-46DF-90A1-4CB3EA3D5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696387"/>
              </p:ext>
            </p:extLst>
          </p:nvPr>
        </p:nvGraphicFramePr>
        <p:xfrm>
          <a:off x="632520" y="508765"/>
          <a:ext cx="8712967" cy="6232607"/>
        </p:xfrm>
        <a:graphic>
          <a:graphicData uri="http://schemas.openxmlformats.org/drawingml/2006/table">
            <a:tbl>
              <a:tblPr/>
              <a:tblGrid>
                <a:gridCol w="297515">
                  <a:extLst>
                    <a:ext uri="{9D8B030D-6E8A-4147-A177-3AD203B41FA5}">
                      <a16:colId xmlns:a16="http://schemas.microsoft.com/office/drawing/2014/main" val="3331095269"/>
                    </a:ext>
                  </a:extLst>
                </a:gridCol>
                <a:gridCol w="3446901">
                  <a:extLst>
                    <a:ext uri="{9D8B030D-6E8A-4147-A177-3AD203B41FA5}">
                      <a16:colId xmlns:a16="http://schemas.microsoft.com/office/drawing/2014/main" val="217176678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1887006586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425199113"/>
                    </a:ext>
                  </a:extLst>
                </a:gridCol>
                <a:gridCol w="1440159">
                  <a:extLst>
                    <a:ext uri="{9D8B030D-6E8A-4147-A177-3AD203B41FA5}">
                      <a16:colId xmlns:a16="http://schemas.microsoft.com/office/drawing/2014/main" val="4085611763"/>
                    </a:ext>
                  </a:extLst>
                </a:gridCol>
              </a:tblGrid>
              <a:tr h="444785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№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519487"/>
                  </a:ext>
                </a:extLst>
              </a:tr>
              <a:tr h="427411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ЄВРОПЕЙСЬКЕ ТУРИСТИЧНЕ СТРАХУВАННЯ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138 118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27 079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19,61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886448"/>
                  </a:ext>
                </a:extLst>
              </a:tr>
              <a:tr h="224627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ВУСО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118 801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22 010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18,53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747042"/>
                  </a:ext>
                </a:extLst>
              </a:tr>
              <a:tr h="224627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64 642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049952"/>
                  </a:ext>
                </a:extLst>
              </a:tr>
              <a:tr h="224627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КНЯЖА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62 848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9 936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15,81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958365"/>
                  </a:ext>
                </a:extLst>
              </a:tr>
              <a:tr h="224627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PZU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55 861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22 458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40,20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3853963"/>
                  </a:ext>
                </a:extLst>
              </a:tr>
              <a:tr h="224627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ТАС СГ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46 813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6 236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13,32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1028247"/>
                  </a:ext>
                </a:extLst>
              </a:tr>
              <a:tr h="224627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UNIVERSALNA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43 312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4 640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10,71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2331049"/>
                  </a:ext>
                </a:extLst>
              </a:tr>
              <a:tr h="224627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ARX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34 780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16 716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48,06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194617"/>
                  </a:ext>
                </a:extLst>
              </a:tr>
              <a:tr h="224627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ОРАНТА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26 229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4 920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18,76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858340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УНІКА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22 303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7 575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33,96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054324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ІНГО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19 602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3 890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19,84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103910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ІНКС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15 023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1 006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6,70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777334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ПЕРША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15 993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1 841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11,51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2392576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14 959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1 333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8,91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116944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УСГ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9 800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933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9,52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160814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UPSK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7 681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1 974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25,70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562934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7 976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2 016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25,28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460739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ЄВРОІНС УКРАЇНА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3 243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311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9,59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6874345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1 167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1,71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153413"/>
                  </a:ext>
                </a:extLst>
              </a:tr>
              <a:tr h="30231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1 375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629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45,75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0621222"/>
                  </a:ext>
                </a:extLst>
              </a:tr>
              <a:tr h="237919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2892" marR="32892" marT="26314" marB="2631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710 526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135 539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19,08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5804138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778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uk-UA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зі страхування відповідальності 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за 6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місяців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2025 року*</a:t>
            </a:r>
            <a:endParaRPr lang="ru-RU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9BEA42B-5F3C-4E99-A0D3-BA39424889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068359"/>
              </p:ext>
            </p:extLst>
          </p:nvPr>
        </p:nvGraphicFramePr>
        <p:xfrm>
          <a:off x="704528" y="535347"/>
          <a:ext cx="8496944" cy="5794134"/>
        </p:xfrm>
        <a:graphic>
          <a:graphicData uri="http://schemas.openxmlformats.org/drawingml/2006/table">
            <a:tbl>
              <a:tblPr/>
              <a:tblGrid>
                <a:gridCol w="290140">
                  <a:extLst>
                    <a:ext uri="{9D8B030D-6E8A-4147-A177-3AD203B41FA5}">
                      <a16:colId xmlns:a16="http://schemas.microsoft.com/office/drawing/2014/main" val="2266799217"/>
                    </a:ext>
                  </a:extLst>
                </a:gridCol>
                <a:gridCol w="2051701">
                  <a:extLst>
                    <a:ext uri="{9D8B030D-6E8A-4147-A177-3AD203B41FA5}">
                      <a16:colId xmlns:a16="http://schemas.microsoft.com/office/drawing/2014/main" val="1742146168"/>
                    </a:ext>
                  </a:extLst>
                </a:gridCol>
                <a:gridCol w="2051701">
                  <a:extLst>
                    <a:ext uri="{9D8B030D-6E8A-4147-A177-3AD203B41FA5}">
                      <a16:colId xmlns:a16="http://schemas.microsoft.com/office/drawing/2014/main" val="3707245974"/>
                    </a:ext>
                  </a:extLst>
                </a:gridCol>
                <a:gridCol w="2051701">
                  <a:extLst>
                    <a:ext uri="{9D8B030D-6E8A-4147-A177-3AD203B41FA5}">
                      <a16:colId xmlns:a16="http://schemas.microsoft.com/office/drawing/2014/main" val="1020183525"/>
                    </a:ext>
                  </a:extLst>
                </a:gridCol>
                <a:gridCol w="2051701">
                  <a:extLst>
                    <a:ext uri="{9D8B030D-6E8A-4147-A177-3AD203B41FA5}">
                      <a16:colId xmlns:a16="http://schemas.microsoft.com/office/drawing/2014/main" val="3224511149"/>
                    </a:ext>
                  </a:extLst>
                </a:gridCol>
              </a:tblGrid>
              <a:tr h="405593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№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9198440"/>
                  </a:ext>
                </a:extLst>
              </a:tr>
              <a:tr h="2035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УНІКА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104 598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279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0,27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915858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КОЛОННЕЙД УКРАЇНА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70 772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142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0,20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454190"/>
                  </a:ext>
                </a:extLst>
              </a:tr>
              <a:tr h="2035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ІНГО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40 495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207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0,51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985777"/>
                  </a:ext>
                </a:extLst>
              </a:tr>
              <a:tr h="2035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UPSK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36 846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0,13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102573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ALLIANZ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26 830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42 788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159,48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926072"/>
                  </a:ext>
                </a:extLst>
              </a:tr>
              <a:tr h="2035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ARX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26 758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1 210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4,52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4829"/>
                  </a:ext>
                </a:extLst>
              </a:tr>
              <a:tr h="2035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ВУСО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25 091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0,55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339714"/>
                  </a:ext>
                </a:extLst>
              </a:tr>
              <a:tr h="2035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20 037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0,22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854834"/>
                  </a:ext>
                </a:extLst>
              </a:tr>
              <a:tr h="20356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PZU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17 634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27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0,15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866470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УСГ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14 082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1 017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7,22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637921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11 573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0,35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5055307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8 468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378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4,46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420242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</a:rPr>
                        <a:t>UNIVERSALNA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8 187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0,66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0958985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КНЯЖА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7 841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 </a:t>
                      </a:r>
                      <a:r>
                        <a:rPr lang="uk-UA" sz="12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endParaRPr lang="ru-UA" sz="12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753950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ТАС СГ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6 163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687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11,15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7778064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ОРАНТА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5 624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0,11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852233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ЄВРОІНС УКРАЇНА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4 897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482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9,84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6086658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4 030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 </a:t>
                      </a:r>
                      <a:r>
                        <a:rPr lang="uk-UA" sz="12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endParaRPr lang="ru-UA" sz="12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0952169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</a:rPr>
                        <a:t>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1 896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 </a:t>
                      </a:r>
                      <a:r>
                        <a:rPr lang="uk-UA" sz="12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endParaRPr lang="ru-UA" sz="12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366357"/>
                  </a:ext>
                </a:extLst>
              </a:tr>
              <a:tr h="275676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20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</a:rPr>
                        <a:t>ПЕРША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1 452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165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</a:rPr>
                        <a:t>11,36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6157508"/>
                  </a:ext>
                </a:extLst>
              </a:tr>
              <a:tr h="215612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6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32892" marR="32892" marT="26314" marB="2631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443 274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</a:rPr>
                        <a:t>47 715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</a:rPr>
                        <a:t>10,76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203915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CABE790-3135-4EF6-AFDB-4FC4130590AB}"/>
              </a:ext>
            </a:extLst>
          </p:cNvPr>
          <p:cNvSpPr txBox="1"/>
          <p:nvPr/>
        </p:nvSpPr>
        <p:spPr>
          <a:xfrm>
            <a:off x="1172580" y="635075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/>
              <a:t>*Рейтинг не включає відповідальність оператора ядерної установки</a:t>
            </a:r>
            <a:endParaRPr lang="LID4096" b="1" i="1" dirty="0"/>
          </a:p>
        </p:txBody>
      </p:sp>
    </p:spTree>
    <p:extLst>
      <p:ext uri="{BB962C8B-B14F-4D97-AF65-F5344CB8AC3E}">
        <p14:creationId xmlns:p14="http://schemas.microsoft.com/office/powerpoint/2010/main" val="1009022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і</a:t>
            </a:r>
            <a:r>
              <a:rPr lang="uk-UA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 добровільного страхування </a:t>
            </a:r>
            <a:r>
              <a:rPr lang="uk-UA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здоров</a:t>
            </a:r>
            <a:r>
              <a:rPr lang="ru-RU" sz="1800" b="1" u="none" strike="noStrike" dirty="0">
                <a:effectLst/>
                <a:latin typeface="Roboto" panose="02000000000000000000" pitchFamily="2" charset="0"/>
                <a:ea typeface="Roboto" panose="02000000000000000000" pitchFamily="2" charset="0"/>
              </a:rPr>
              <a:t>’</a:t>
            </a:r>
            <a:r>
              <a:rPr lang="uk-UA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я на випадок хвороби*</a:t>
            </a:r>
            <a:endParaRPr lang="ru-RU" sz="17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23F6B6B-104D-4624-B76A-E4A02E5AE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25262"/>
              </p:ext>
            </p:extLst>
          </p:nvPr>
        </p:nvGraphicFramePr>
        <p:xfrm>
          <a:off x="704528" y="520360"/>
          <a:ext cx="8496944" cy="5806065"/>
        </p:xfrm>
        <a:graphic>
          <a:graphicData uri="http://schemas.openxmlformats.org/drawingml/2006/table">
            <a:tbl>
              <a:tblPr/>
              <a:tblGrid>
                <a:gridCol w="290140">
                  <a:extLst>
                    <a:ext uri="{9D8B030D-6E8A-4147-A177-3AD203B41FA5}">
                      <a16:colId xmlns:a16="http://schemas.microsoft.com/office/drawing/2014/main" val="881902650"/>
                    </a:ext>
                  </a:extLst>
                </a:gridCol>
                <a:gridCol w="3382268">
                  <a:extLst>
                    <a:ext uri="{9D8B030D-6E8A-4147-A177-3AD203B41FA5}">
                      <a16:colId xmlns:a16="http://schemas.microsoft.com/office/drawing/2014/main" val="2346658996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62705181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414304883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652819754"/>
                    </a:ext>
                  </a:extLst>
                </a:gridCol>
              </a:tblGrid>
              <a:tr h="405484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№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052959"/>
                  </a:ext>
                </a:extLst>
              </a:tr>
              <a:tr h="215731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УНІКА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201 493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76 839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38,1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588452"/>
                  </a:ext>
                </a:extLst>
              </a:tr>
              <a:tr h="215731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UNIVERSALNA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137 777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23 715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17,2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585048"/>
                  </a:ext>
                </a:extLst>
              </a:tr>
              <a:tr h="215731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ВУСО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121 685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22 000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18,08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521546"/>
                  </a:ext>
                </a:extLst>
              </a:tr>
              <a:tr h="215731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ІНГО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72 798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14 357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19,7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005925"/>
                  </a:ext>
                </a:extLst>
              </a:tr>
              <a:tr h="215731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ТАС СГ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50 358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3 157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6,3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584635"/>
                  </a:ext>
                </a:extLst>
              </a:tr>
              <a:tr h="215731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КНЯЖА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48 886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6 095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12,47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935512"/>
                  </a:ext>
                </a:extLst>
              </a:tr>
              <a:tr h="215731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PZU </a:t>
                      </a:r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26 384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782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944472"/>
                  </a:ext>
                </a:extLst>
              </a:tr>
              <a:tr h="215731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UPSK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21 984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415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6787863"/>
                  </a:ext>
                </a:extLst>
              </a:tr>
              <a:tr h="215731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19 090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536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665504"/>
                  </a:ext>
                </a:extLst>
              </a:tr>
              <a:tr h="39249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ЄВРОПЕЙСЬКЕ ТУРИСТИЧНЕ СТРАХУВАННЯ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17 625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uk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Х</a:t>
                      </a:r>
                      <a:endParaRPr lang="ru-UA" sz="12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247053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13 620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0425467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ОРАНТА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11 594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808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7,0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49531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ЄВРОІНС УКРАЇНА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9 408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328549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КРАЇНА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8 819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1 426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16,2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049275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7 907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245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8765536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УСГ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5 421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560162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ПЕРША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4 847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266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5,5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422614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ARX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4 169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506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12,1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728443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3 953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136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420742"/>
                  </a:ext>
                </a:extLst>
              </a:tr>
              <a:tr h="27486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ІНКС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1 594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39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2,4</a:t>
                      </a:r>
                    </a:p>
                  </a:txBody>
                  <a:tcPr marL="33595" marR="33595" marT="20157" marB="2015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8535861"/>
                  </a:ext>
                </a:extLst>
              </a:tr>
              <a:tr h="228719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789 412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151 501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19,19</a:t>
                      </a:r>
                    </a:p>
                  </a:txBody>
                  <a:tcPr marL="33595" marR="33595" marT="26876" marB="2687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47873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C6B3014-2557-401B-8EFF-8A61C634DE7B}"/>
              </a:ext>
            </a:extLst>
          </p:cNvPr>
          <p:cNvSpPr txBox="1"/>
          <p:nvPr/>
        </p:nvSpPr>
        <p:spPr>
          <a:xfrm>
            <a:off x="3486833" y="6330960"/>
            <a:ext cx="312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/>
              <a:t>*Дані за 6 місяців 2025 року</a:t>
            </a:r>
            <a:endParaRPr lang="LID4096" b="1" i="1" dirty="0"/>
          </a:p>
        </p:txBody>
      </p:sp>
    </p:spTree>
    <p:extLst>
      <p:ext uri="{BB962C8B-B14F-4D97-AF65-F5344CB8AC3E}">
        <p14:creationId xmlns:p14="http://schemas.microsoft.com/office/powerpoint/2010/main" val="3612419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і</a:t>
            </a:r>
            <a:r>
              <a:rPr lang="uk-UA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 добровільного страхування майна (без </a:t>
            </a:r>
            <a:r>
              <a:rPr lang="uk-UA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агрострахування</a:t>
            </a:r>
            <a:r>
              <a:rPr lang="uk-UA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)*</a:t>
            </a:r>
            <a:endParaRPr lang="ru-RU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E1740EFF-6086-485D-8782-30595DF84B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891154"/>
              </p:ext>
            </p:extLst>
          </p:nvPr>
        </p:nvGraphicFramePr>
        <p:xfrm>
          <a:off x="848544" y="503250"/>
          <a:ext cx="8208912" cy="5834218"/>
        </p:xfrm>
        <a:graphic>
          <a:graphicData uri="http://schemas.openxmlformats.org/drawingml/2006/table">
            <a:tbl>
              <a:tblPr/>
              <a:tblGrid>
                <a:gridCol w="280304">
                  <a:extLst>
                    <a:ext uri="{9D8B030D-6E8A-4147-A177-3AD203B41FA5}">
                      <a16:colId xmlns:a16="http://schemas.microsoft.com/office/drawing/2014/main" val="4259208397"/>
                    </a:ext>
                  </a:extLst>
                </a:gridCol>
                <a:gridCol w="1982152">
                  <a:extLst>
                    <a:ext uri="{9D8B030D-6E8A-4147-A177-3AD203B41FA5}">
                      <a16:colId xmlns:a16="http://schemas.microsoft.com/office/drawing/2014/main" val="4229962023"/>
                    </a:ext>
                  </a:extLst>
                </a:gridCol>
                <a:gridCol w="1982152">
                  <a:extLst>
                    <a:ext uri="{9D8B030D-6E8A-4147-A177-3AD203B41FA5}">
                      <a16:colId xmlns:a16="http://schemas.microsoft.com/office/drawing/2014/main" val="912199502"/>
                    </a:ext>
                  </a:extLst>
                </a:gridCol>
                <a:gridCol w="1982152">
                  <a:extLst>
                    <a:ext uri="{9D8B030D-6E8A-4147-A177-3AD203B41FA5}">
                      <a16:colId xmlns:a16="http://schemas.microsoft.com/office/drawing/2014/main" val="2978022582"/>
                    </a:ext>
                  </a:extLst>
                </a:gridCol>
                <a:gridCol w="1982152">
                  <a:extLst>
                    <a:ext uri="{9D8B030D-6E8A-4147-A177-3AD203B41FA5}">
                      <a16:colId xmlns:a16="http://schemas.microsoft.com/office/drawing/2014/main" val="465785641"/>
                    </a:ext>
                  </a:extLst>
                </a:gridCol>
              </a:tblGrid>
              <a:tr h="435172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№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444504"/>
                  </a:ext>
                </a:extLst>
              </a:tr>
              <a:tr h="23126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ARX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395 355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91 687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23,19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610360"/>
                  </a:ext>
                </a:extLst>
              </a:tr>
              <a:tr h="23126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УНІКА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172 980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4 612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2,67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0409987"/>
                  </a:ext>
                </a:extLst>
              </a:tr>
              <a:tr h="23126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ВУСО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149 849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20 287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13,54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22451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94 445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1 302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1,38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117656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КОЛОННЕЙД УКРАЇНА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81 670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4 244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5,20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084914"/>
                  </a:ext>
                </a:extLst>
              </a:tr>
              <a:tr h="23126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UNIVERSALNA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75 564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11 158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14,77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893486"/>
                  </a:ext>
                </a:extLst>
              </a:tr>
              <a:tr h="23126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ОРАНТА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52 002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12 454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23,95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482135"/>
                  </a:ext>
                </a:extLst>
              </a:tr>
              <a:tr h="23126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УСГ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51 748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95 600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184,74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749485"/>
                  </a:ext>
                </a:extLst>
              </a:tr>
              <a:tr h="23126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ТАС СГ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47 519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6 098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12,83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690502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UPSK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33 492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9 171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27,38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34158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КНЯЖА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32 737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381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1,16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339722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27 881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603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2,16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17079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12 910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369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2,86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447126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PZU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12 830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752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5,86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172809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12 366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414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3,35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8083165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ПЕРША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9 952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422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4,24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88381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4 828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194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4,02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58311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ALLIANZ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3 825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Х</a:t>
                      </a:r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772733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ІНГО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2 890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143 828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4 976,75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5520454"/>
                  </a:ext>
                </a:extLst>
              </a:tr>
              <a:tr h="27193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ІНКС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2 617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351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13,41</a:t>
                      </a:r>
                    </a:p>
                  </a:txBody>
                  <a:tcPr marL="32892" marR="32892" marT="19735" marB="19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989888"/>
                  </a:ext>
                </a:extLst>
              </a:tr>
              <a:tr h="244956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2892" marR="32892" marT="26314" marB="2631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1 281 428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405 274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31,63</a:t>
                      </a:r>
                    </a:p>
                  </a:txBody>
                  <a:tcPr marL="32892" marR="32892" marT="26314" marB="263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86573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C53B7C0-7C9F-45C8-8609-8B66D81FDCA6}"/>
              </a:ext>
            </a:extLst>
          </p:cNvPr>
          <p:cNvSpPr txBox="1"/>
          <p:nvPr/>
        </p:nvSpPr>
        <p:spPr>
          <a:xfrm>
            <a:off x="3391824" y="6354750"/>
            <a:ext cx="3122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/>
              <a:t>*Дані за 6 місяців 2025 року</a:t>
            </a:r>
            <a:endParaRPr lang="LID4096" b="1" i="1" dirty="0"/>
          </a:p>
        </p:txBody>
      </p:sp>
    </p:spTree>
    <p:extLst>
      <p:ext uri="{BB962C8B-B14F-4D97-AF65-F5344CB8AC3E}">
        <p14:creationId xmlns:p14="http://schemas.microsoft.com/office/powerpoint/2010/main" val="713961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з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майнової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відповідальності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та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страхування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авіаційних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ризиків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*</a:t>
            </a:r>
            <a:endParaRPr lang="ru-RU" sz="17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D1907B9B-1E20-41AD-A54A-1C5A4A5EA5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987103"/>
              </p:ext>
            </p:extLst>
          </p:nvPr>
        </p:nvGraphicFramePr>
        <p:xfrm>
          <a:off x="772739" y="661003"/>
          <a:ext cx="8360521" cy="5491322"/>
        </p:xfrm>
        <a:graphic>
          <a:graphicData uri="http://schemas.openxmlformats.org/drawingml/2006/table">
            <a:tbl>
              <a:tblPr/>
              <a:tblGrid>
                <a:gridCol w="579861">
                  <a:extLst>
                    <a:ext uri="{9D8B030D-6E8A-4147-A177-3AD203B41FA5}">
                      <a16:colId xmlns:a16="http://schemas.microsoft.com/office/drawing/2014/main" val="4203935223"/>
                    </a:ext>
                  </a:extLst>
                </a:gridCol>
                <a:gridCol w="3743140">
                  <a:extLst>
                    <a:ext uri="{9D8B030D-6E8A-4147-A177-3AD203B41FA5}">
                      <a16:colId xmlns:a16="http://schemas.microsoft.com/office/drawing/2014/main" val="719084497"/>
                    </a:ext>
                  </a:extLst>
                </a:gridCol>
                <a:gridCol w="4037520">
                  <a:extLst>
                    <a:ext uri="{9D8B030D-6E8A-4147-A177-3AD203B41FA5}">
                      <a16:colId xmlns:a16="http://schemas.microsoft.com/office/drawing/2014/main" val="2735438111"/>
                    </a:ext>
                  </a:extLst>
                </a:gridCol>
              </a:tblGrid>
              <a:tr h="473475">
                <a:tc>
                  <a:txBody>
                    <a:bodyPr/>
                    <a:lstStyle/>
                    <a:p>
                      <a:pPr algn="ctr"/>
                      <a:r>
                        <a:rPr lang="ru-UA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№</a:t>
                      </a:r>
                    </a:p>
                  </a:txBody>
                  <a:tcPr marL="51903" marR="51903" marT="41523" marB="415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51903" marR="51903" marT="41523" marB="415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51903" marR="51903" marT="41523" marB="415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0924885"/>
                  </a:ext>
                </a:extLst>
              </a:tr>
              <a:tr h="262082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UNIVERSALNA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39 114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477423"/>
                  </a:ext>
                </a:extLst>
              </a:tr>
              <a:tr h="262082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ТАС СГ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33 012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623628"/>
                  </a:ext>
                </a:extLst>
              </a:tr>
              <a:tr h="262082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UPSK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26 560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509388"/>
                  </a:ext>
                </a:extLst>
              </a:tr>
              <a:tr h="262082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14 258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471294"/>
                  </a:ext>
                </a:extLst>
              </a:tr>
              <a:tr h="262082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УСГ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9 495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8102143"/>
                  </a:ext>
                </a:extLst>
              </a:tr>
              <a:tr h="262082"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ІНКС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8 097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93128"/>
                  </a:ext>
                </a:extLst>
              </a:tr>
              <a:tr h="262082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8 025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490888"/>
                  </a:ext>
                </a:extLst>
              </a:tr>
              <a:tr h="262082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ІНГО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1 393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187540"/>
                  </a:ext>
                </a:extLst>
              </a:tr>
              <a:tr h="262082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PZU </a:t>
                      </a:r>
                      <a:r>
                        <a:rPr lang="ru-RU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59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805950"/>
                  </a:ext>
                </a:extLst>
              </a:tr>
              <a:tr h="448129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52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449627"/>
                  </a:ext>
                </a:extLst>
              </a:tr>
              <a:tr h="448129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43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4169239"/>
                  </a:ext>
                </a:extLst>
              </a:tr>
              <a:tr h="448129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ЄВРОІНС УКРАЇНА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965444"/>
                  </a:ext>
                </a:extLst>
              </a:tr>
              <a:tr h="448129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ВУСО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620550"/>
                  </a:ext>
                </a:extLst>
              </a:tr>
              <a:tr h="448129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ОРАНТА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51903" marR="51903" marT="31142" marB="3114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350940"/>
                  </a:ext>
                </a:extLst>
              </a:tr>
              <a:tr h="287428">
                <a:tc gridSpan="2">
                  <a:txBody>
                    <a:bodyPr/>
                    <a:lstStyle/>
                    <a:p>
                      <a:pPr algn="ctr"/>
                      <a:endParaRPr lang="ru-UA" sz="14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51903" marR="51903" marT="41523" marB="415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51903" marR="51903" marT="41523" marB="4152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140 149</a:t>
                      </a:r>
                    </a:p>
                  </a:txBody>
                  <a:tcPr marL="51903" marR="51903" marT="41523" marB="415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1609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CD05411-C60B-4966-B841-530EFB625FC1}"/>
              </a:ext>
            </a:extLst>
          </p:cNvPr>
          <p:cNvSpPr txBox="1"/>
          <p:nvPr/>
        </p:nvSpPr>
        <p:spPr>
          <a:xfrm>
            <a:off x="3440831" y="6209094"/>
            <a:ext cx="3024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i="1" dirty="0"/>
              <a:t>*Дані за 6 місяців 2025 року</a:t>
            </a:r>
            <a:endParaRPr lang="LID4096" b="1" i="1" dirty="0"/>
          </a:p>
        </p:txBody>
      </p:sp>
    </p:spTree>
    <p:extLst>
      <p:ext uri="{BB962C8B-B14F-4D97-AF65-F5344CB8AC3E}">
        <p14:creationId xmlns:p14="http://schemas.microsoft.com/office/powerpoint/2010/main" val="329227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зі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страхування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вантажів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та </a:t>
            </a:r>
            <a:r>
              <a:rPr lang="ru-RU" sz="17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авіаційного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700" b="1" dirty="0">
                <a:solidFill>
                  <a:schemeClr val="bg1"/>
                </a:solidFill>
                <a:latin typeface="Roboto" panose="02000000000000000000" pitchFamily="2" charset="0"/>
              </a:rPr>
              <a:t>і </a:t>
            </a:r>
            <a:r>
              <a:rPr lang="ru-RU" sz="17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водного транспорту*</a:t>
            </a:r>
            <a:endParaRPr lang="ru-RU" sz="17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24EC9EB-8C27-4B21-9129-D23BB5F22B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111410"/>
              </p:ext>
            </p:extLst>
          </p:nvPr>
        </p:nvGraphicFramePr>
        <p:xfrm>
          <a:off x="776536" y="500041"/>
          <a:ext cx="8424936" cy="5786638"/>
        </p:xfrm>
        <a:graphic>
          <a:graphicData uri="http://schemas.openxmlformats.org/drawingml/2006/table">
            <a:tbl>
              <a:tblPr/>
              <a:tblGrid>
                <a:gridCol w="289736">
                  <a:extLst>
                    <a:ext uri="{9D8B030D-6E8A-4147-A177-3AD203B41FA5}">
                      <a16:colId xmlns:a16="http://schemas.microsoft.com/office/drawing/2014/main" val="2441310628"/>
                    </a:ext>
                  </a:extLst>
                </a:gridCol>
                <a:gridCol w="2033800">
                  <a:extLst>
                    <a:ext uri="{9D8B030D-6E8A-4147-A177-3AD203B41FA5}">
                      <a16:colId xmlns:a16="http://schemas.microsoft.com/office/drawing/2014/main" val="510150662"/>
                    </a:ext>
                  </a:extLst>
                </a:gridCol>
                <a:gridCol w="2033800">
                  <a:extLst>
                    <a:ext uri="{9D8B030D-6E8A-4147-A177-3AD203B41FA5}">
                      <a16:colId xmlns:a16="http://schemas.microsoft.com/office/drawing/2014/main" val="4144909296"/>
                    </a:ext>
                  </a:extLst>
                </a:gridCol>
                <a:gridCol w="2033800">
                  <a:extLst>
                    <a:ext uri="{9D8B030D-6E8A-4147-A177-3AD203B41FA5}">
                      <a16:colId xmlns:a16="http://schemas.microsoft.com/office/drawing/2014/main" val="3607809027"/>
                    </a:ext>
                  </a:extLst>
                </a:gridCol>
                <a:gridCol w="2033800">
                  <a:extLst>
                    <a:ext uri="{9D8B030D-6E8A-4147-A177-3AD203B41FA5}">
                      <a16:colId xmlns:a16="http://schemas.microsoft.com/office/drawing/2014/main" val="198564259"/>
                    </a:ext>
                  </a:extLst>
                </a:gridCol>
              </a:tblGrid>
              <a:tr h="421496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№</a:t>
                      </a:r>
                    </a:p>
                  </a:txBody>
                  <a:tcPr marL="30949" marR="30949" marT="24759" marB="247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30949" marR="30949" marT="24759" marB="247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30949" marR="30949" marT="24759" marB="247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30949" marR="30949" marT="24759" marB="247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30949" marR="30949" marT="24759" marB="247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149760"/>
                  </a:ext>
                </a:extLst>
              </a:tr>
              <a:tr h="223312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ІНГО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289 217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41 172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14,24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755255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139 591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119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0,09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011698"/>
                  </a:ext>
                </a:extLst>
              </a:tr>
              <a:tr h="223312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UNIVERSALNA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73 498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1 094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1,49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142728"/>
                  </a:ext>
                </a:extLst>
              </a:tr>
              <a:tr h="223312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УСГ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49 964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49 172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98,41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0637496"/>
                  </a:ext>
                </a:extLst>
              </a:tr>
              <a:tr h="223312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УНІКА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42 279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0,16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985862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КОЛОННЕЙД УКРАЇНА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42 172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817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1,94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499239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ALLIANZ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29 796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467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1,57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2321224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28 467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109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0,38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712808"/>
                  </a:ext>
                </a:extLst>
              </a:tr>
              <a:tr h="223312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ВУСО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28 045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1 177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4,20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745006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PZU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24 320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239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0,98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253445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ARX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22 586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2 180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9,65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9573242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ТАС СГ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17 663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0,08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090236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ПЕРША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10 743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845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7,87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821641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8 940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uk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Х</a:t>
                      </a:r>
                      <a:endParaRPr lang="ru-UA" sz="12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3935042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КНЯЖА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6 290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28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0,45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3087507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UPSK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6 008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424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7,06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215235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ОРАНТА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3 963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0,05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0857170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ІНКС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2 787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uk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Х</a:t>
                      </a:r>
                      <a:endParaRPr lang="ru-UA" sz="12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205380"/>
                  </a:ext>
                </a:extLst>
              </a:tr>
              <a:tr h="594548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ЄВРОПЕЙСЬКЕ ТУРИСТИЧНЕ СТРАХУВАННЯ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2 171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uk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Х</a:t>
                      </a:r>
                      <a:endParaRPr lang="ru-UA" sz="1200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381748"/>
                  </a:ext>
                </a:extLst>
              </a:tr>
              <a:tr h="24415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КРАЇНА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2 153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32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1,49</a:t>
                      </a:r>
                    </a:p>
                  </a:txBody>
                  <a:tcPr marL="30949" marR="30949" marT="18569" marB="1856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794414"/>
                  </a:ext>
                </a:extLst>
              </a:tr>
              <a:tr h="235878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0949" marR="30949" marT="24759" marB="247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0949" marR="30949" marT="24759" marB="24759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830 653</a:t>
                      </a:r>
                    </a:p>
                  </a:txBody>
                  <a:tcPr marL="30949" marR="30949" marT="24759" marB="247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97 958</a:t>
                      </a:r>
                    </a:p>
                  </a:txBody>
                  <a:tcPr marL="30949" marR="30949" marT="24759" marB="247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11,79</a:t>
                      </a:r>
                    </a:p>
                  </a:txBody>
                  <a:tcPr marL="30949" marR="30949" marT="24759" marB="247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709467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7F0601E-2E8C-41EC-8CB1-224E262B06DB}"/>
              </a:ext>
            </a:extLst>
          </p:cNvPr>
          <p:cNvSpPr txBox="1"/>
          <p:nvPr/>
        </p:nvSpPr>
        <p:spPr>
          <a:xfrm>
            <a:off x="3476836" y="6286675"/>
            <a:ext cx="3024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i="1" dirty="0"/>
              <a:t>*Дані за 6 місяців 2025 року</a:t>
            </a:r>
            <a:endParaRPr lang="LID4096" b="1" i="1" dirty="0"/>
          </a:p>
        </p:txBody>
      </p:sp>
    </p:spTree>
    <p:extLst>
      <p:ext uri="{BB962C8B-B14F-4D97-AF65-F5344CB8AC3E}">
        <p14:creationId xmlns:p14="http://schemas.microsoft.com/office/powerpoint/2010/main" val="17983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Обсяг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активів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страховиків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та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їхня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кількість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, млрд.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грн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14" name="Діаграма 1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2855504"/>
              </p:ext>
            </p:extLst>
          </p:nvPr>
        </p:nvGraphicFramePr>
        <p:xfrm>
          <a:off x="344488" y="505662"/>
          <a:ext cx="5994496" cy="3886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A3C886F-54E8-4A6D-B5F7-F31136C8C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84463"/>
              </p:ext>
            </p:extLst>
          </p:nvPr>
        </p:nvGraphicFramePr>
        <p:xfrm>
          <a:off x="488505" y="4392489"/>
          <a:ext cx="9073008" cy="17008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76263">
                  <a:extLst>
                    <a:ext uri="{9D8B030D-6E8A-4147-A177-3AD203B41FA5}">
                      <a16:colId xmlns:a16="http://schemas.microsoft.com/office/drawing/2014/main" val="1452371845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935425053"/>
                    </a:ext>
                  </a:extLst>
                </a:gridCol>
                <a:gridCol w="1568049">
                  <a:extLst>
                    <a:ext uri="{9D8B030D-6E8A-4147-A177-3AD203B41FA5}">
                      <a16:colId xmlns:a16="http://schemas.microsoft.com/office/drawing/2014/main" val="2851277566"/>
                    </a:ext>
                  </a:extLst>
                </a:gridCol>
                <a:gridCol w="1464211">
                  <a:extLst>
                    <a:ext uri="{9D8B030D-6E8A-4147-A177-3AD203B41FA5}">
                      <a16:colId xmlns:a16="http://schemas.microsoft.com/office/drawing/2014/main" val="4055729191"/>
                    </a:ext>
                  </a:extLst>
                </a:gridCol>
                <a:gridCol w="902190">
                  <a:extLst>
                    <a:ext uri="{9D8B030D-6E8A-4147-A177-3AD203B41FA5}">
                      <a16:colId xmlns:a16="http://schemas.microsoft.com/office/drawing/2014/main" val="3878318832"/>
                    </a:ext>
                  </a:extLst>
                </a:gridCol>
                <a:gridCol w="902190">
                  <a:extLst>
                    <a:ext uri="{9D8B030D-6E8A-4147-A177-3AD203B41FA5}">
                      <a16:colId xmlns:a16="http://schemas.microsoft.com/office/drawing/2014/main" val="817526441"/>
                    </a:ext>
                  </a:extLst>
                </a:gridCol>
                <a:gridCol w="635969">
                  <a:extLst>
                    <a:ext uri="{9D8B030D-6E8A-4147-A177-3AD203B41FA5}">
                      <a16:colId xmlns:a16="http://schemas.microsoft.com/office/drawing/2014/main" val="1175076314"/>
                    </a:ext>
                  </a:extLst>
                </a:gridCol>
              </a:tblGrid>
              <a:tr h="320642">
                <a:tc rowSpan="2">
                  <a:txBody>
                    <a:bodyPr/>
                    <a:lstStyle/>
                    <a:p>
                      <a:pPr algn="ctr" fontAlgn="b"/>
                      <a:endParaRPr lang="ru-UA" sz="1200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Звітність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за МСФЗ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Регуляторна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звітність</a:t>
                      </a:r>
                      <a:endParaRPr lang="ru-RU" sz="1200" b="1" u="none" strike="noStrike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</a:rPr>
                        <a:t> 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034761"/>
                  </a:ext>
                </a:extLst>
              </a:tr>
              <a:tr h="320642">
                <a:tc vMerge="1"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</a:rPr>
                        <a:t> 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AD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12.22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12.23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12.23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12.24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03.25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06.25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637456"/>
                  </a:ext>
                </a:extLst>
              </a:tr>
              <a:tr h="41824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Активи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ризикових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страховиків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49,7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50,2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41,7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45,9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49,5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53,3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60067"/>
                  </a:ext>
                </a:extLst>
              </a:tr>
              <a:tr h="320642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Активи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страховиків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життя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20,6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24,1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23,4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26,6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27,4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28,3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103499"/>
                  </a:ext>
                </a:extLst>
              </a:tr>
              <a:tr h="320642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Кількість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компаній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(п. ш.)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128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63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CFB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07669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9668DF1-3959-4498-95FC-6681DBE4EFFE}"/>
              </a:ext>
            </a:extLst>
          </p:cNvPr>
          <p:cNvSpPr txBox="1"/>
          <p:nvPr/>
        </p:nvSpPr>
        <p:spPr>
          <a:xfrm>
            <a:off x="6327974" y="691506"/>
            <a:ext cx="3150520" cy="2643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У ІІ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кварталі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активи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ризикових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страховиків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збільшилися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на 8%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порівняно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з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попереднім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кварталом та на 26% у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річному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вимірі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, а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страховиків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життя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– на 3% та 12%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відповідно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.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Протягом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кварталу </a:t>
            </a:r>
            <a:r>
              <a:rPr lang="ru-RU" sz="1400" b="0" i="0" dirty="0" err="1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ринок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 покинув один страховик.</a:t>
            </a:r>
            <a:endParaRPr lang="LID4096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BAF6C5-DBA0-40C5-B9CA-28BFC8A21514}"/>
              </a:ext>
            </a:extLst>
          </p:cNvPr>
          <p:cNvSpPr txBox="1"/>
          <p:nvPr/>
        </p:nvSpPr>
        <p:spPr>
          <a:xfrm>
            <a:off x="2456723" y="685578"/>
            <a:ext cx="2376264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200" dirty="0">
                <a:solidFill>
                  <a:srgbClr val="C00000"/>
                </a:solidFill>
              </a:rPr>
              <a:t>Формат: </a:t>
            </a:r>
            <a:r>
              <a:rPr lang="uk-UA" sz="1200" dirty="0"/>
              <a:t>12.22 – місяць, рік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207337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24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зі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страхування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фінансових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4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ризиків</a:t>
            </a:r>
            <a:r>
              <a:rPr lang="ru-RU" sz="24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*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D6B43B1-70A7-43BB-85B8-9D2F31C8A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06896"/>
              </p:ext>
            </p:extLst>
          </p:nvPr>
        </p:nvGraphicFramePr>
        <p:xfrm>
          <a:off x="848544" y="500042"/>
          <a:ext cx="8208911" cy="5817148"/>
        </p:xfrm>
        <a:graphic>
          <a:graphicData uri="http://schemas.openxmlformats.org/drawingml/2006/table">
            <a:tbl>
              <a:tblPr/>
              <a:tblGrid>
                <a:gridCol w="280305">
                  <a:extLst>
                    <a:ext uri="{9D8B030D-6E8A-4147-A177-3AD203B41FA5}">
                      <a16:colId xmlns:a16="http://schemas.microsoft.com/office/drawing/2014/main" val="4162810182"/>
                    </a:ext>
                  </a:extLst>
                </a:gridCol>
                <a:gridCol w="3964303">
                  <a:extLst>
                    <a:ext uri="{9D8B030D-6E8A-4147-A177-3AD203B41FA5}">
                      <a16:colId xmlns:a16="http://schemas.microsoft.com/office/drawing/2014/main" val="148733499"/>
                    </a:ext>
                  </a:extLst>
                </a:gridCol>
                <a:gridCol w="3964303">
                  <a:extLst>
                    <a:ext uri="{9D8B030D-6E8A-4147-A177-3AD203B41FA5}">
                      <a16:colId xmlns:a16="http://schemas.microsoft.com/office/drawing/2014/main" val="1780937973"/>
                    </a:ext>
                  </a:extLst>
                </a:gridCol>
              </a:tblGrid>
              <a:tr h="337430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№</a:t>
                      </a:r>
                    </a:p>
                  </a:txBody>
                  <a:tcPr marL="37098" marR="37098" marT="29678" marB="296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37098" marR="37098" marT="29678" marB="296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пла­тежів, тис.грн.</a:t>
                      </a:r>
                    </a:p>
                  </a:txBody>
                  <a:tcPr marL="37098" marR="37098" marT="29678" marB="296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7009862"/>
                  </a:ext>
                </a:extLst>
              </a:tr>
              <a:tr h="1870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ВУСО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147 987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431035"/>
                  </a:ext>
                </a:extLst>
              </a:tr>
              <a:tr h="1870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ARX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121 095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883039"/>
                  </a:ext>
                </a:extLst>
              </a:tr>
              <a:tr h="1870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UNIVERSALNA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117 436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321531"/>
                  </a:ext>
                </a:extLst>
              </a:tr>
              <a:tr h="1870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УНІКА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40 666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318305"/>
                  </a:ext>
                </a:extLst>
              </a:tr>
              <a:tr h="1870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ТАС СГ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21 486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085335"/>
                  </a:ext>
                </a:extLst>
              </a:tr>
              <a:tr h="1870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ІНГО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15 282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310432"/>
                  </a:ext>
                </a:extLst>
              </a:tr>
              <a:tr h="1870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КОЛОННЕЙД УКРАЇНА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11 282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525686"/>
                  </a:ext>
                </a:extLst>
              </a:tr>
              <a:tr h="1870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ПЕРША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7 820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841519"/>
                  </a:ext>
                </a:extLst>
              </a:tr>
              <a:tr h="187053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5 748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5420724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ЄВРОПЕЙСЬКЕ ТУРИСТИЧНЕ СТРАХУВАННЯ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2 739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128387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ІНКС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2 052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347300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PZU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1 872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255155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ОРАНТА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1 489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177980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730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110062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КНЯЖА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238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0550146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ALLIANZ </a:t>
                      </a:r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191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566024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УСГ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62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4280596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31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461715"/>
                  </a:ext>
                </a:extLst>
              </a:tr>
              <a:tr h="319090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</a:p>
                  </a:txBody>
                  <a:tcPr marL="37098" marR="37098" marT="22259" marB="2225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365711"/>
                  </a:ext>
                </a:extLst>
              </a:tr>
              <a:tr h="205392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7098" marR="37098" marT="29678" marB="296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37098" marR="37098" marT="29678" marB="296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498 207</a:t>
                      </a:r>
                    </a:p>
                  </a:txBody>
                  <a:tcPr marL="37098" marR="37098" marT="29678" marB="2967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46430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57AC7ED-05E9-4A51-9A12-9A1CEFCB9835}"/>
              </a:ext>
            </a:extLst>
          </p:cNvPr>
          <p:cNvSpPr txBox="1"/>
          <p:nvPr/>
        </p:nvSpPr>
        <p:spPr>
          <a:xfrm>
            <a:off x="3423542" y="6331789"/>
            <a:ext cx="30589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i="1" dirty="0"/>
              <a:t>*Дані за 6 місяців 2025 року</a:t>
            </a:r>
            <a:endParaRPr lang="LID4096" b="1" i="1" dirty="0"/>
          </a:p>
        </p:txBody>
      </p:sp>
    </p:spTree>
    <p:extLst>
      <p:ext uri="{BB962C8B-B14F-4D97-AF65-F5344CB8AC3E}">
        <p14:creationId xmlns:p14="http://schemas.microsoft.com/office/powerpoint/2010/main" val="20910004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зі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kumimoji="0" lang="LID4096" altLang="LID4096" sz="2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добровільного страхування сільгосппродукції 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*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2779C47-D9E1-4E1B-9827-F2A2685573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83755"/>
              </p:ext>
            </p:extLst>
          </p:nvPr>
        </p:nvGraphicFramePr>
        <p:xfrm>
          <a:off x="920552" y="500042"/>
          <a:ext cx="7992889" cy="5504284"/>
        </p:xfrm>
        <a:graphic>
          <a:graphicData uri="http://schemas.openxmlformats.org/drawingml/2006/table">
            <a:tbl>
              <a:tblPr/>
              <a:tblGrid>
                <a:gridCol w="439976">
                  <a:extLst>
                    <a:ext uri="{9D8B030D-6E8A-4147-A177-3AD203B41FA5}">
                      <a16:colId xmlns:a16="http://schemas.microsoft.com/office/drawing/2014/main" val="3281737189"/>
                    </a:ext>
                  </a:extLst>
                </a:gridCol>
                <a:gridCol w="1833232">
                  <a:extLst>
                    <a:ext uri="{9D8B030D-6E8A-4147-A177-3AD203B41FA5}">
                      <a16:colId xmlns:a16="http://schemas.microsoft.com/office/drawing/2014/main" val="3304423389"/>
                    </a:ext>
                  </a:extLst>
                </a:gridCol>
                <a:gridCol w="1859701">
                  <a:extLst>
                    <a:ext uri="{9D8B030D-6E8A-4147-A177-3AD203B41FA5}">
                      <a16:colId xmlns:a16="http://schemas.microsoft.com/office/drawing/2014/main" val="4058446630"/>
                    </a:ext>
                  </a:extLst>
                </a:gridCol>
                <a:gridCol w="1929990">
                  <a:extLst>
                    <a:ext uri="{9D8B030D-6E8A-4147-A177-3AD203B41FA5}">
                      <a16:colId xmlns:a16="http://schemas.microsoft.com/office/drawing/2014/main" val="2344917249"/>
                    </a:ext>
                  </a:extLst>
                </a:gridCol>
                <a:gridCol w="1929990">
                  <a:extLst>
                    <a:ext uri="{9D8B030D-6E8A-4147-A177-3AD203B41FA5}">
                      <a16:colId xmlns:a16="http://schemas.microsoft.com/office/drawing/2014/main" val="498078152"/>
                    </a:ext>
                  </a:extLst>
                </a:gridCol>
              </a:tblGrid>
              <a:tr h="966993">
                <a:tc>
                  <a:txBody>
                    <a:bodyPr/>
                    <a:lstStyle/>
                    <a:p>
                      <a:pPr algn="ctr"/>
                      <a:r>
                        <a:rPr lang="ru-UA" sz="1400" b="1">
                          <a:effectLst/>
                          <a:latin typeface="Roboto" panose="02000000000000000000" pitchFamily="2" charset="0"/>
                        </a:rPr>
                        <a:t>№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Roboto" panose="02000000000000000000" pitchFamily="2" charset="0"/>
                        </a:rPr>
                        <a:t>Сума­ </a:t>
                      </a:r>
                      <a:r>
                        <a:rPr lang="ru-RU" sz="1400" b="1" dirty="0" err="1">
                          <a:effectLst/>
                          <a:latin typeface="Roboto" panose="02000000000000000000" pitchFamily="2" charset="0"/>
                        </a:rPr>
                        <a:t>стра­хови­х</a:t>
                      </a:r>
                      <a:r>
                        <a:rPr lang="ru-RU" sz="1400" b="1" dirty="0">
                          <a:effectLst/>
                          <a:latin typeface="Roboto" panose="02000000000000000000" pitchFamily="2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Roboto" panose="02000000000000000000" pitchFamily="2" charset="0"/>
                        </a:rPr>
                        <a:t>пла­тежів</a:t>
                      </a:r>
                      <a:r>
                        <a:rPr lang="ru-RU" sz="1400" b="1" dirty="0">
                          <a:effectLst/>
                          <a:latin typeface="Roboto" panose="02000000000000000000" pitchFamily="2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Roboto" panose="02000000000000000000" pitchFamily="2" charset="0"/>
                        </a:rPr>
                        <a:t>тис.грн</a:t>
                      </a:r>
                      <a:r>
                        <a:rPr lang="ru-RU" sz="1400" b="1" dirty="0">
                          <a:effectLst/>
                          <a:latin typeface="Roboto" panose="02000000000000000000" pitchFamily="2" charset="0"/>
                        </a:rPr>
                        <a:t>.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Roboto" panose="02000000000000000000" pitchFamily="2" charset="0"/>
                        </a:rPr>
                        <a:t>Сума­ </a:t>
                      </a:r>
                      <a:r>
                        <a:rPr lang="ru-RU" sz="1400" b="1" dirty="0" err="1">
                          <a:effectLst/>
                          <a:latin typeface="Roboto" panose="02000000000000000000" pitchFamily="2" charset="0"/>
                        </a:rPr>
                        <a:t>стра­хови­х</a:t>
                      </a:r>
                      <a:r>
                        <a:rPr lang="ru-RU" sz="1400" b="1" dirty="0">
                          <a:effectLst/>
                          <a:latin typeface="Roboto" panose="02000000000000000000" pitchFamily="2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Roboto" panose="02000000000000000000" pitchFamily="2" charset="0"/>
                        </a:rPr>
                        <a:t>випла­т</a:t>
                      </a:r>
                      <a:r>
                        <a:rPr lang="ru-RU" sz="1400" b="1" dirty="0">
                          <a:effectLst/>
                          <a:latin typeface="Roboto" panose="02000000000000000000" pitchFamily="2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Roboto" panose="02000000000000000000" pitchFamily="2" charset="0"/>
                        </a:rPr>
                        <a:t>тис.грн</a:t>
                      </a:r>
                      <a:r>
                        <a:rPr lang="ru-RU" sz="1400" b="1" dirty="0">
                          <a:effectLst/>
                          <a:latin typeface="Roboto" panose="02000000000000000000" pitchFamily="2" charset="0"/>
                        </a:rPr>
                        <a:t>.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  <a:latin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090645"/>
                  </a:ext>
                </a:extLst>
              </a:tr>
              <a:tr h="384305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1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</a:rPr>
                        <a:t>ІНГО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122 375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endParaRPr lang="ru-UA" sz="14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  <a:endParaRPr lang="ru-UA" sz="14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6018"/>
                  </a:ext>
                </a:extLst>
              </a:tr>
              <a:tr h="384305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2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Roboto" panose="02000000000000000000" pitchFamily="2" charset="0"/>
                        </a:rPr>
                        <a:t>ARX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6 188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3 503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56,61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809941"/>
                  </a:ext>
                </a:extLst>
              </a:tr>
              <a:tr h="384305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3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Roboto" panose="02000000000000000000" pitchFamily="2" charset="0"/>
                        </a:rPr>
                        <a:t>UNIVERSALNA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1 679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 </a:t>
                      </a:r>
                      <a:r>
                        <a:rPr lang="uk-UA" sz="14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endParaRPr lang="ru-UA" sz="14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8838796"/>
                  </a:ext>
                </a:extLst>
              </a:tr>
              <a:tr h="384305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4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effectLst/>
                          <a:latin typeface="Roboto" panose="02000000000000000000" pitchFamily="2" charset="0"/>
                        </a:rPr>
                        <a:t>PZU </a:t>
                      </a:r>
                      <a:r>
                        <a:rPr lang="ru-RU" sz="1400">
                          <a:effectLst/>
                          <a:latin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1 509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7 736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512,66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452260"/>
                  </a:ext>
                </a:extLst>
              </a:tr>
              <a:tr h="384305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5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</a:rPr>
                        <a:t>ОРАНТА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1 264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186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14,72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1214"/>
                  </a:ext>
                </a:extLst>
              </a:tr>
              <a:tr h="384305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6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</a:rPr>
                        <a:t>КРАЇНА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955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 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153046"/>
                  </a:ext>
                </a:extLst>
              </a:tr>
              <a:tr h="384305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Roboto" panose="02000000000000000000" pitchFamily="2" charset="0"/>
                        </a:rPr>
                        <a:t>UPSK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215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45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20,93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047323"/>
                  </a:ext>
                </a:extLst>
              </a:tr>
              <a:tr h="384305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8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Roboto" panose="02000000000000000000" pitchFamily="2" charset="0"/>
                        </a:rPr>
                        <a:t>ТАС СГ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112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 </a:t>
                      </a:r>
                      <a:r>
                        <a:rPr lang="uk-UA" sz="14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endParaRPr lang="ru-UA" sz="14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9688"/>
                  </a:ext>
                </a:extLst>
              </a:tr>
              <a:tr h="384305"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9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Roboto" panose="02000000000000000000" pitchFamily="2" charset="0"/>
                        </a:rPr>
                        <a:t>ПЕРША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7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 </a:t>
                      </a:r>
                      <a:r>
                        <a:rPr lang="uk-UA" sz="1400" dirty="0">
                          <a:effectLst/>
                          <a:latin typeface="Roboto" panose="02000000000000000000" pitchFamily="2" charset="0"/>
                        </a:rPr>
                        <a:t>Х</a:t>
                      </a:r>
                      <a:endParaRPr lang="ru-UA" sz="14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0,00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296103"/>
                  </a:ext>
                </a:extLst>
              </a:tr>
              <a:tr h="657058"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10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dirty="0">
                          <a:effectLst/>
                          <a:latin typeface="Roboto" panose="02000000000000000000" pitchFamily="2" charset="0"/>
                        </a:rPr>
                        <a:t>1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6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>
                          <a:effectLst/>
                          <a:latin typeface="Roboto" panose="02000000000000000000" pitchFamily="2" charset="0"/>
                        </a:rPr>
                        <a:t>600,00</a:t>
                      </a:r>
                    </a:p>
                  </a:txBody>
                  <a:tcPr marL="72718" marR="72718" marT="43631" marB="436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874277"/>
                  </a:ext>
                </a:extLst>
              </a:tr>
              <a:tr h="421488">
                <a:tc gridSpan="2">
                  <a:txBody>
                    <a:bodyPr/>
                    <a:lstStyle/>
                    <a:p>
                      <a:pPr algn="ctr"/>
                      <a:endParaRPr lang="ru-UA" sz="14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400" b="1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2718" marR="72718" marT="58174" marB="5817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b="1">
                          <a:effectLst/>
                          <a:latin typeface="Roboto" panose="02000000000000000000" pitchFamily="2" charset="0"/>
                        </a:rPr>
                        <a:t>134 305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b="1">
                          <a:effectLst/>
                          <a:latin typeface="Roboto" panose="02000000000000000000" pitchFamily="2" charset="0"/>
                        </a:rPr>
                        <a:t>11 476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400" b="1" dirty="0">
                          <a:effectLst/>
                          <a:latin typeface="Roboto" panose="02000000000000000000" pitchFamily="2" charset="0"/>
                        </a:rPr>
                        <a:t>8,54</a:t>
                      </a:r>
                    </a:p>
                  </a:txBody>
                  <a:tcPr marL="72718" marR="72718" marT="58174" marB="581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468911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F898785D-360F-415A-B8FD-328FC09B80EC}"/>
              </a:ext>
            </a:extLst>
          </p:cNvPr>
          <p:cNvSpPr txBox="1"/>
          <p:nvPr/>
        </p:nvSpPr>
        <p:spPr>
          <a:xfrm>
            <a:off x="3440832" y="6188182"/>
            <a:ext cx="3024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i="1" dirty="0"/>
              <a:t>*Дані за 6 місяців 2025 року</a:t>
            </a:r>
            <a:endParaRPr lang="LID4096" b="1" i="1" dirty="0"/>
          </a:p>
        </p:txBody>
      </p:sp>
    </p:spTree>
    <p:extLst>
      <p:ext uri="{BB962C8B-B14F-4D97-AF65-F5344CB8AC3E}">
        <p14:creationId xmlns:p14="http://schemas.microsoft.com/office/powerpoint/2010/main" val="26479643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за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рівнем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вихідного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перестрахування</a:t>
            </a:r>
            <a:r>
              <a:rPr lang="ru-RU" b="1" dirty="0">
                <a:solidFill>
                  <a:schemeClr val="bg1"/>
                </a:solidFill>
                <a:latin typeface="Roboto" panose="02000000000000000000" pitchFamily="2" charset="0"/>
              </a:rPr>
              <a:t> 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за 6 </a:t>
            </a:r>
            <a:r>
              <a:rPr lang="ru-RU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місяців</a:t>
            </a:r>
            <a:r>
              <a:rPr lang="ru-RU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2025 року</a:t>
            </a:r>
            <a:endParaRPr lang="ru-RU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13C138C-F888-4100-94A2-0271FA29A1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625888"/>
              </p:ext>
            </p:extLst>
          </p:nvPr>
        </p:nvGraphicFramePr>
        <p:xfrm>
          <a:off x="740532" y="500042"/>
          <a:ext cx="8424936" cy="6195273"/>
        </p:xfrm>
        <a:graphic>
          <a:graphicData uri="http://schemas.openxmlformats.org/drawingml/2006/table">
            <a:tbl>
              <a:tblPr/>
              <a:tblGrid>
                <a:gridCol w="300408">
                  <a:extLst>
                    <a:ext uri="{9D8B030D-6E8A-4147-A177-3AD203B41FA5}">
                      <a16:colId xmlns:a16="http://schemas.microsoft.com/office/drawing/2014/main" val="1044496575"/>
                    </a:ext>
                  </a:extLst>
                </a:gridCol>
                <a:gridCol w="2708176">
                  <a:extLst>
                    <a:ext uri="{9D8B030D-6E8A-4147-A177-3AD203B41FA5}">
                      <a16:colId xmlns:a16="http://schemas.microsoft.com/office/drawing/2014/main" val="2471859987"/>
                    </a:ext>
                  </a:extLst>
                </a:gridCol>
                <a:gridCol w="2708176">
                  <a:extLst>
                    <a:ext uri="{9D8B030D-6E8A-4147-A177-3AD203B41FA5}">
                      <a16:colId xmlns:a16="http://schemas.microsoft.com/office/drawing/2014/main" val="2972645393"/>
                    </a:ext>
                  </a:extLst>
                </a:gridCol>
                <a:gridCol w="2708176">
                  <a:extLst>
                    <a:ext uri="{9D8B030D-6E8A-4147-A177-3AD203B41FA5}">
                      <a16:colId xmlns:a16="http://schemas.microsoft.com/office/drawing/2014/main" val="1520851105"/>
                    </a:ext>
                  </a:extLst>
                </a:gridCol>
              </a:tblGrid>
              <a:tr h="423137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№</a:t>
                      </a:r>
                    </a:p>
                  </a:txBody>
                  <a:tcPr marL="27357" marR="27357" marT="21886" marB="218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Стра­хова­ компа­нія</a:t>
                      </a:r>
                    </a:p>
                  </a:txBody>
                  <a:tcPr marL="27357" marR="27357" marT="21886" marB="218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Вихідне</a:t>
                      </a:r>
                      <a:r>
                        <a:rPr lang="ru-RU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­ </a:t>
                      </a:r>
                      <a:r>
                        <a:rPr lang="ru-RU" sz="1200" b="1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пере­стра­хува­ння</a:t>
                      </a:r>
                      <a:r>
                        <a:rPr lang="ru-RU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, </a:t>
                      </a:r>
                      <a:r>
                        <a:rPr lang="ru-RU" sz="1200" b="1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тис.грн</a:t>
                      </a:r>
                      <a:r>
                        <a:rPr lang="ru-RU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</a:t>
                      </a:r>
                    </a:p>
                  </a:txBody>
                  <a:tcPr marL="27357" marR="27357" marT="21886" marB="218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Пито­ма вага­ пере­стра­хува­ння у стра­хови­х пла­тежа­х</a:t>
                      </a:r>
                    </a:p>
                  </a:txBody>
                  <a:tcPr marL="27357" marR="27357" marT="21886" marB="218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374795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КНЯЖА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646 786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35,78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754439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ІНГО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487 907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20,43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444498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УСГ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381 593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19,75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336463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ВУСО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243 144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11,42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013004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УНІКА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201 555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8,09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212794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ARX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155 850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5,71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620321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ТАС СГ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129 287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3,74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995619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125 967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6,09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206212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UNIVERSALNA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87 637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5,43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418106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ОРАНТА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78 751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4,45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655266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ЄВРОІНС УКРАЇНА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76 446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11,96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453707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PZU </a:t>
                      </a:r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47 254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3,57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2288733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ПЕРША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44 364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6,65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751693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UPSK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33 729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7,67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396084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КОЛОННЕЙД УКРАЇНА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32 631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7,62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71871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27 797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4,82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520335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ALLIANZ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17 573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28,76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0347394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15 424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13,75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274635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9 082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2,04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907864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ІНКС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7 836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15,53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4057954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21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КРАЇНА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4 465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1,18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2026921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ЕКСПРЕС СТРАХУВАННЯ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689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0,13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135158"/>
                  </a:ext>
                </a:extLst>
              </a:tr>
              <a:tr h="411829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ЄВРОПЕЙСЬКЕ ТУРИСТИЧНЕ СТРАХУВАННЯ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191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0,12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534049"/>
                  </a:ext>
                </a:extLst>
              </a:tr>
              <a:tr h="222875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24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ВІДІ - СТРАХУВАННЯ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</a:t>
                      </a:r>
                    </a:p>
                  </a:txBody>
                  <a:tcPr marL="27357" marR="27357" marT="16414" marB="164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730248"/>
                  </a:ext>
                </a:extLst>
              </a:tr>
              <a:tr h="234182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27357" marR="27357" marT="21886" marB="218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27357" marR="27357" marT="21886" marB="21886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BBB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2 855 963</a:t>
                      </a:r>
                    </a:p>
                  </a:txBody>
                  <a:tcPr marL="27357" marR="27357" marT="21886" marB="218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10,02</a:t>
                      </a:r>
                    </a:p>
                  </a:txBody>
                  <a:tcPr marL="27357" marR="27357" marT="21886" marB="2188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2428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3418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Премії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,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належні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перестраховикам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,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рівень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виплат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та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коефіцієнт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утримання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, млрд.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грн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7" name="Діаграма 5">
            <a:extLst>
              <a:ext uri="{FF2B5EF4-FFF2-40B4-BE49-F238E27FC236}">
                <a16:creationId xmlns:a16="http://schemas.microsoft.com/office/drawing/2014/main" id="{00000000-0008-0000-0B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5786469"/>
              </p:ext>
            </p:extLst>
          </p:nvPr>
        </p:nvGraphicFramePr>
        <p:xfrm>
          <a:off x="272480" y="764704"/>
          <a:ext cx="6480720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93ACAC46-7716-467D-BB58-5AB1C12C8BA2}"/>
              </a:ext>
            </a:extLst>
          </p:cNvPr>
          <p:cNvSpPr txBox="1"/>
          <p:nvPr/>
        </p:nvSpPr>
        <p:spPr>
          <a:xfrm>
            <a:off x="6775518" y="886637"/>
            <a:ext cx="2280252" cy="25423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err="1"/>
              <a:t>Обсяг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, </a:t>
            </a:r>
            <a:r>
              <a:rPr lang="ru-RU" dirty="0" err="1"/>
              <a:t>переданих</a:t>
            </a:r>
            <a:r>
              <a:rPr lang="ru-RU" dirty="0"/>
              <a:t> у </a:t>
            </a:r>
            <a:r>
              <a:rPr lang="ru-RU" dirty="0" err="1"/>
              <a:t>перестрахування</a:t>
            </a:r>
            <a:r>
              <a:rPr lang="ru-RU" dirty="0"/>
              <a:t>, </a:t>
            </a:r>
            <a:r>
              <a:rPr lang="ru-RU" dirty="0" err="1"/>
              <a:t>незначно</a:t>
            </a:r>
            <a:r>
              <a:rPr lang="ru-RU" dirty="0"/>
              <a:t> </a:t>
            </a:r>
            <a:r>
              <a:rPr lang="ru-RU" dirty="0" err="1"/>
              <a:t>скоротився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</a:t>
            </a:r>
            <a:r>
              <a:rPr lang="ru-RU" dirty="0" err="1"/>
              <a:t>звітного</a:t>
            </a:r>
            <a:r>
              <a:rPr lang="ru-RU" dirty="0"/>
              <a:t> кварталу</a:t>
            </a:r>
            <a:endParaRPr lang="LID4096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9DDA78E-0099-440D-A589-51DE07899A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13336"/>
              </p:ext>
            </p:extLst>
          </p:nvPr>
        </p:nvGraphicFramePr>
        <p:xfrm>
          <a:off x="416496" y="4149080"/>
          <a:ext cx="8979801" cy="22304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0439">
                  <a:extLst>
                    <a:ext uri="{9D8B030D-6E8A-4147-A177-3AD203B41FA5}">
                      <a16:colId xmlns:a16="http://schemas.microsoft.com/office/drawing/2014/main" val="1712274812"/>
                    </a:ext>
                  </a:extLst>
                </a:gridCol>
                <a:gridCol w="540669">
                  <a:extLst>
                    <a:ext uri="{9D8B030D-6E8A-4147-A177-3AD203B41FA5}">
                      <a16:colId xmlns:a16="http://schemas.microsoft.com/office/drawing/2014/main" val="1555832050"/>
                    </a:ext>
                  </a:extLst>
                </a:gridCol>
                <a:gridCol w="540669">
                  <a:extLst>
                    <a:ext uri="{9D8B030D-6E8A-4147-A177-3AD203B41FA5}">
                      <a16:colId xmlns:a16="http://schemas.microsoft.com/office/drawing/2014/main" val="995119712"/>
                    </a:ext>
                  </a:extLst>
                </a:gridCol>
                <a:gridCol w="540669">
                  <a:extLst>
                    <a:ext uri="{9D8B030D-6E8A-4147-A177-3AD203B41FA5}">
                      <a16:colId xmlns:a16="http://schemas.microsoft.com/office/drawing/2014/main" val="3521524281"/>
                    </a:ext>
                  </a:extLst>
                </a:gridCol>
                <a:gridCol w="540669">
                  <a:extLst>
                    <a:ext uri="{9D8B030D-6E8A-4147-A177-3AD203B41FA5}">
                      <a16:colId xmlns:a16="http://schemas.microsoft.com/office/drawing/2014/main" val="3860162186"/>
                    </a:ext>
                  </a:extLst>
                </a:gridCol>
                <a:gridCol w="540669">
                  <a:extLst>
                    <a:ext uri="{9D8B030D-6E8A-4147-A177-3AD203B41FA5}">
                      <a16:colId xmlns:a16="http://schemas.microsoft.com/office/drawing/2014/main" val="3961331971"/>
                    </a:ext>
                  </a:extLst>
                </a:gridCol>
                <a:gridCol w="540669">
                  <a:extLst>
                    <a:ext uri="{9D8B030D-6E8A-4147-A177-3AD203B41FA5}">
                      <a16:colId xmlns:a16="http://schemas.microsoft.com/office/drawing/2014/main" val="1490922208"/>
                    </a:ext>
                  </a:extLst>
                </a:gridCol>
                <a:gridCol w="587683">
                  <a:extLst>
                    <a:ext uri="{9D8B030D-6E8A-4147-A177-3AD203B41FA5}">
                      <a16:colId xmlns:a16="http://schemas.microsoft.com/office/drawing/2014/main" val="2923070386"/>
                    </a:ext>
                  </a:extLst>
                </a:gridCol>
                <a:gridCol w="470147">
                  <a:extLst>
                    <a:ext uri="{9D8B030D-6E8A-4147-A177-3AD203B41FA5}">
                      <a16:colId xmlns:a16="http://schemas.microsoft.com/office/drawing/2014/main" val="3443230595"/>
                    </a:ext>
                  </a:extLst>
                </a:gridCol>
                <a:gridCol w="587683">
                  <a:extLst>
                    <a:ext uri="{9D8B030D-6E8A-4147-A177-3AD203B41FA5}">
                      <a16:colId xmlns:a16="http://schemas.microsoft.com/office/drawing/2014/main" val="4130187898"/>
                    </a:ext>
                  </a:extLst>
                </a:gridCol>
                <a:gridCol w="470147">
                  <a:extLst>
                    <a:ext uri="{9D8B030D-6E8A-4147-A177-3AD203B41FA5}">
                      <a16:colId xmlns:a16="http://schemas.microsoft.com/office/drawing/2014/main" val="1903808651"/>
                    </a:ext>
                  </a:extLst>
                </a:gridCol>
                <a:gridCol w="587683">
                  <a:extLst>
                    <a:ext uri="{9D8B030D-6E8A-4147-A177-3AD203B41FA5}">
                      <a16:colId xmlns:a16="http://schemas.microsoft.com/office/drawing/2014/main" val="3205681774"/>
                    </a:ext>
                  </a:extLst>
                </a:gridCol>
                <a:gridCol w="446639">
                  <a:extLst>
                    <a:ext uri="{9D8B030D-6E8A-4147-A177-3AD203B41FA5}">
                      <a16:colId xmlns:a16="http://schemas.microsoft.com/office/drawing/2014/main" val="3958389273"/>
                    </a:ext>
                  </a:extLst>
                </a:gridCol>
                <a:gridCol w="587683">
                  <a:extLst>
                    <a:ext uri="{9D8B030D-6E8A-4147-A177-3AD203B41FA5}">
                      <a16:colId xmlns:a16="http://schemas.microsoft.com/office/drawing/2014/main" val="2666369410"/>
                    </a:ext>
                  </a:extLst>
                </a:gridCol>
                <a:gridCol w="587683">
                  <a:extLst>
                    <a:ext uri="{9D8B030D-6E8A-4147-A177-3AD203B41FA5}">
                      <a16:colId xmlns:a16="http://schemas.microsoft.com/office/drawing/2014/main" val="1625390737"/>
                    </a:ext>
                  </a:extLst>
                </a:gridCol>
              </a:tblGrid>
              <a:tr h="207481">
                <a:tc>
                  <a:txBody>
                    <a:bodyPr/>
                    <a:lstStyle/>
                    <a:p>
                      <a:pPr algn="ctr" fontAlgn="b"/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I.22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II.22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III.22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V.22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I.23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І.23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III.23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V.23</a:t>
                      </a:r>
                      <a:endParaRPr lang="en-US" sz="1200" b="1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I.24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І.24</a:t>
                      </a:r>
                      <a:endParaRPr lang="ru-RU" sz="1200" b="1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III.24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V.24</a:t>
                      </a:r>
                      <a:endParaRPr lang="en-US" sz="1200" b="1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І.25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483435"/>
                  </a:ext>
                </a:extLst>
              </a:tr>
              <a:tr h="59803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Премії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,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належні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перестраховикам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-нерезидентам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1,0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0,6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1,0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0,7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1,0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1,01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0,80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1,52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1,46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09764"/>
                  </a:ext>
                </a:extLst>
              </a:tr>
              <a:tr h="59803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Премії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,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належні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перестраховикам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-резидентам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0,1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0,1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0,1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0,10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</a:t>
                      </a:r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,25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304656"/>
                  </a:ext>
                </a:extLst>
              </a:tr>
              <a:tr h="45157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Коефіцієнт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утримання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(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п.ш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.)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82%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84%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85%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89%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89%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89%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92%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95%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97%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99%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99%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99%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6073521"/>
                  </a:ext>
                </a:extLst>
              </a:tr>
              <a:tr h="30511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Рівень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виплат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(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п.ш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.)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40%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42%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37%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34%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34%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36%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41%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43%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42%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41%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2930768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5B8B625-0A2E-4787-997B-D62267F6B013}"/>
              </a:ext>
            </a:extLst>
          </p:cNvPr>
          <p:cNvSpPr txBox="1"/>
          <p:nvPr/>
        </p:nvSpPr>
        <p:spPr>
          <a:xfrm>
            <a:off x="2360712" y="561165"/>
            <a:ext cx="2088232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sz="1200" dirty="0">
                <a:solidFill>
                  <a:srgbClr val="C00000"/>
                </a:solidFill>
              </a:rPr>
              <a:t>Формат: </a:t>
            </a:r>
            <a:r>
              <a:rPr lang="uk-UA" sz="1200" dirty="0"/>
              <a:t>ІІ.22 – квартал, рік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339503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Премії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та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рівень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виплат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 за видами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страхування</a:t>
            </a:r>
            <a:r>
              <a:rPr lang="ru-RU" sz="2400" b="1" kern="0" dirty="0">
                <a:solidFill>
                  <a:schemeClr val="bg1"/>
                </a:solidFill>
                <a:cs typeface="Times New Roman" pitchFamily="18" charset="0"/>
              </a:rPr>
              <a:t>, млрд. </a:t>
            </a:r>
            <a:r>
              <a:rPr lang="ru-RU" sz="2400" b="1" kern="0" dirty="0" err="1">
                <a:solidFill>
                  <a:schemeClr val="bg1"/>
                </a:solidFill>
                <a:cs typeface="Times New Roman" pitchFamily="18" charset="0"/>
              </a:rPr>
              <a:t>грн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7" name="Діаграма 1">
            <a:extLst>
              <a:ext uri="{FF2B5EF4-FFF2-40B4-BE49-F238E27FC236}">
                <a16:creationId xmlns:a16="http://schemas.microsoft.com/office/drawing/2014/main" id="{00000000-0008-0000-0C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4045380"/>
              </p:ext>
            </p:extLst>
          </p:nvPr>
        </p:nvGraphicFramePr>
        <p:xfrm>
          <a:off x="128464" y="692697"/>
          <a:ext cx="633670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4437F09-6E44-4CCE-BDC5-2735DA175446}"/>
              </a:ext>
            </a:extLst>
          </p:cNvPr>
          <p:cNvSpPr txBox="1"/>
          <p:nvPr/>
        </p:nvSpPr>
        <p:spPr>
          <a:xfrm>
            <a:off x="6465167" y="836712"/>
            <a:ext cx="2988335" cy="2267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Валові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премії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ризикового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страхування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зросли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на 10% за квартал, а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страхування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життя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–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скоротилися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на 3%.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Рівень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виплат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в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обох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сегментах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незначно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зріс</a:t>
            </a:r>
            <a:endParaRPr lang="LID4096" sz="16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86145BDF-412E-4CF1-AF82-C8D4A1E9D2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203517"/>
              </p:ext>
            </p:extLst>
          </p:nvPr>
        </p:nvGraphicFramePr>
        <p:xfrm>
          <a:off x="416496" y="4221090"/>
          <a:ext cx="9037010" cy="22247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72157603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3172029953"/>
                    </a:ext>
                  </a:extLst>
                </a:gridCol>
                <a:gridCol w="437579">
                  <a:extLst>
                    <a:ext uri="{9D8B030D-6E8A-4147-A177-3AD203B41FA5}">
                      <a16:colId xmlns:a16="http://schemas.microsoft.com/office/drawing/2014/main" val="3210401669"/>
                    </a:ext>
                  </a:extLst>
                </a:gridCol>
                <a:gridCol w="417863">
                  <a:extLst>
                    <a:ext uri="{9D8B030D-6E8A-4147-A177-3AD203B41FA5}">
                      <a16:colId xmlns:a16="http://schemas.microsoft.com/office/drawing/2014/main" val="3957387562"/>
                    </a:ext>
                  </a:extLst>
                </a:gridCol>
                <a:gridCol w="522328">
                  <a:extLst>
                    <a:ext uri="{9D8B030D-6E8A-4147-A177-3AD203B41FA5}">
                      <a16:colId xmlns:a16="http://schemas.microsoft.com/office/drawing/2014/main" val="1451011168"/>
                    </a:ext>
                  </a:extLst>
                </a:gridCol>
                <a:gridCol w="485767">
                  <a:extLst>
                    <a:ext uri="{9D8B030D-6E8A-4147-A177-3AD203B41FA5}">
                      <a16:colId xmlns:a16="http://schemas.microsoft.com/office/drawing/2014/main" val="2296019211"/>
                    </a:ext>
                  </a:extLst>
                </a:gridCol>
                <a:gridCol w="522328">
                  <a:extLst>
                    <a:ext uri="{9D8B030D-6E8A-4147-A177-3AD203B41FA5}">
                      <a16:colId xmlns:a16="http://schemas.microsoft.com/office/drawing/2014/main" val="1911684797"/>
                    </a:ext>
                  </a:extLst>
                </a:gridCol>
                <a:gridCol w="485767">
                  <a:extLst>
                    <a:ext uri="{9D8B030D-6E8A-4147-A177-3AD203B41FA5}">
                      <a16:colId xmlns:a16="http://schemas.microsoft.com/office/drawing/2014/main" val="2088839135"/>
                    </a:ext>
                  </a:extLst>
                </a:gridCol>
                <a:gridCol w="522328">
                  <a:extLst>
                    <a:ext uri="{9D8B030D-6E8A-4147-A177-3AD203B41FA5}">
                      <a16:colId xmlns:a16="http://schemas.microsoft.com/office/drawing/2014/main" val="3679813705"/>
                    </a:ext>
                  </a:extLst>
                </a:gridCol>
                <a:gridCol w="485767">
                  <a:extLst>
                    <a:ext uri="{9D8B030D-6E8A-4147-A177-3AD203B41FA5}">
                      <a16:colId xmlns:a16="http://schemas.microsoft.com/office/drawing/2014/main" val="599729567"/>
                    </a:ext>
                  </a:extLst>
                </a:gridCol>
                <a:gridCol w="585007">
                  <a:extLst>
                    <a:ext uri="{9D8B030D-6E8A-4147-A177-3AD203B41FA5}">
                      <a16:colId xmlns:a16="http://schemas.microsoft.com/office/drawing/2014/main" val="3213185631"/>
                    </a:ext>
                  </a:extLst>
                </a:gridCol>
                <a:gridCol w="585007">
                  <a:extLst>
                    <a:ext uri="{9D8B030D-6E8A-4147-A177-3AD203B41FA5}">
                      <a16:colId xmlns:a16="http://schemas.microsoft.com/office/drawing/2014/main" val="3746027105"/>
                    </a:ext>
                  </a:extLst>
                </a:gridCol>
                <a:gridCol w="585007">
                  <a:extLst>
                    <a:ext uri="{9D8B030D-6E8A-4147-A177-3AD203B41FA5}">
                      <a16:colId xmlns:a16="http://schemas.microsoft.com/office/drawing/2014/main" val="4177481916"/>
                    </a:ext>
                  </a:extLst>
                </a:gridCol>
                <a:gridCol w="585007">
                  <a:extLst>
                    <a:ext uri="{9D8B030D-6E8A-4147-A177-3AD203B41FA5}">
                      <a16:colId xmlns:a16="http://schemas.microsoft.com/office/drawing/2014/main" val="1138310500"/>
                    </a:ext>
                  </a:extLst>
                </a:gridCol>
                <a:gridCol w="585007">
                  <a:extLst>
                    <a:ext uri="{9D8B030D-6E8A-4147-A177-3AD203B41FA5}">
                      <a16:colId xmlns:a16="http://schemas.microsoft.com/office/drawing/2014/main" val="1028781412"/>
                    </a:ext>
                  </a:extLst>
                </a:gridCol>
              </a:tblGrid>
              <a:tr h="216022"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I.22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II.22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III.22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V.22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.23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І.23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.23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V.23</a:t>
                      </a:r>
                      <a:endParaRPr lang="en-US" sz="1200" b="1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.24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І.24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.24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V.24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.25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І.25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636861"/>
                  </a:ext>
                </a:extLst>
              </a:tr>
              <a:tr h="4462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Валові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страхові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премії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страхування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життя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1,3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1,0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1,2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1,3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1,13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1,13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1,31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1,59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1,33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1,30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1,43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1,67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1,41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1,36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595461"/>
                  </a:ext>
                </a:extLst>
              </a:tr>
              <a:tr h="4462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Валові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страхові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премії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ризикового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страхування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8,4 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7,1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9,8 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9,7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9,0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10,1 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11,5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11,3 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10,3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11,32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12,84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13,12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14,00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16,48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793452"/>
                  </a:ext>
                </a:extLst>
              </a:tr>
              <a:tr h="4462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Рівень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виплат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страхування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життя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(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п.ш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.)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24%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26%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50385"/>
                  </a:ext>
                </a:extLst>
              </a:tr>
              <a:tr h="44620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Рівень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виплат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ризикового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страхування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(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п.ш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.)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38%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39%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37%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35%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37%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39%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40%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41%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41%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38%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190305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EE63F2C9-0614-4DC5-A069-B695FB71D3CF}"/>
              </a:ext>
            </a:extLst>
          </p:cNvPr>
          <p:cNvSpPr txBox="1"/>
          <p:nvPr/>
        </p:nvSpPr>
        <p:spPr>
          <a:xfrm>
            <a:off x="2288704" y="536893"/>
            <a:ext cx="2088232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sz="1200" dirty="0">
                <a:solidFill>
                  <a:srgbClr val="C00000"/>
                </a:solidFill>
              </a:rPr>
              <a:t>Формат: </a:t>
            </a:r>
            <a:r>
              <a:rPr lang="uk-UA" sz="1200" dirty="0"/>
              <a:t>ІІ.22 – квартал, рік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3784364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000" b="1" kern="0" dirty="0">
                <a:solidFill>
                  <a:schemeClr val="bg1"/>
                </a:solidFill>
                <a:cs typeface="Times New Roman" pitchFamily="18" charset="0"/>
              </a:rPr>
              <a:t>Структура валових страхових премій у розрізі каналів продажу (січ. – черв. 2025р.)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7" name="Діаграма 1">
            <a:extLst>
              <a:ext uri="{FF2B5EF4-FFF2-40B4-BE49-F238E27FC236}">
                <a16:creationId xmlns:a16="http://schemas.microsoft.com/office/drawing/2014/main" id="{00000000-0008-0000-0D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3684401"/>
              </p:ext>
            </p:extLst>
          </p:nvPr>
        </p:nvGraphicFramePr>
        <p:xfrm>
          <a:off x="416496" y="764704"/>
          <a:ext cx="4896544" cy="3294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CF65A91-BA45-431D-B638-F71DC1A140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923175"/>
              </p:ext>
            </p:extLst>
          </p:nvPr>
        </p:nvGraphicFramePr>
        <p:xfrm>
          <a:off x="560512" y="4584095"/>
          <a:ext cx="8928991" cy="16459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651271808"/>
                    </a:ext>
                  </a:extLst>
                </a:gridCol>
                <a:gridCol w="1371867">
                  <a:extLst>
                    <a:ext uri="{9D8B030D-6E8A-4147-A177-3AD203B41FA5}">
                      <a16:colId xmlns:a16="http://schemas.microsoft.com/office/drawing/2014/main" val="2631329204"/>
                    </a:ext>
                  </a:extLst>
                </a:gridCol>
                <a:gridCol w="1044350">
                  <a:extLst>
                    <a:ext uri="{9D8B030D-6E8A-4147-A177-3AD203B41FA5}">
                      <a16:colId xmlns:a16="http://schemas.microsoft.com/office/drawing/2014/main" val="1623837353"/>
                    </a:ext>
                  </a:extLst>
                </a:gridCol>
                <a:gridCol w="897774">
                  <a:extLst>
                    <a:ext uri="{9D8B030D-6E8A-4147-A177-3AD203B41FA5}">
                      <a16:colId xmlns:a16="http://schemas.microsoft.com/office/drawing/2014/main" val="1031107946"/>
                    </a:ext>
                  </a:extLst>
                </a:gridCol>
                <a:gridCol w="1337502">
                  <a:extLst>
                    <a:ext uri="{9D8B030D-6E8A-4147-A177-3AD203B41FA5}">
                      <a16:colId xmlns:a16="http://schemas.microsoft.com/office/drawing/2014/main" val="825413488"/>
                    </a:ext>
                  </a:extLst>
                </a:gridCol>
                <a:gridCol w="897774">
                  <a:extLst>
                    <a:ext uri="{9D8B030D-6E8A-4147-A177-3AD203B41FA5}">
                      <a16:colId xmlns:a16="http://schemas.microsoft.com/office/drawing/2014/main" val="1586590492"/>
                    </a:ext>
                  </a:extLst>
                </a:gridCol>
                <a:gridCol w="931453">
                  <a:extLst>
                    <a:ext uri="{9D8B030D-6E8A-4147-A177-3AD203B41FA5}">
                      <a16:colId xmlns:a16="http://schemas.microsoft.com/office/drawing/2014/main" val="2489422204"/>
                    </a:ext>
                  </a:extLst>
                </a:gridCol>
                <a:gridCol w="864095">
                  <a:extLst>
                    <a:ext uri="{9D8B030D-6E8A-4147-A177-3AD203B41FA5}">
                      <a16:colId xmlns:a16="http://schemas.microsoft.com/office/drawing/2014/main" val="4219475902"/>
                    </a:ext>
                  </a:extLst>
                </a:gridCol>
              </a:tblGrid>
              <a:tr h="230426"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4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Агентська</a:t>
                      </a:r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мережа </a:t>
                      </a:r>
                      <a:endParaRPr lang="ru-RU" sz="14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Прямі</a:t>
                      </a:r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продажі</a:t>
                      </a:r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Банк </a:t>
                      </a:r>
                      <a:endParaRPr lang="ru-RU" sz="14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Онлайн-</a:t>
                      </a:r>
                      <a:r>
                        <a:rPr lang="ru-RU" sz="14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агрегатори</a:t>
                      </a:r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Брокер</a:t>
                      </a:r>
                      <a:endParaRPr lang="ru-RU" sz="14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Автосалон</a:t>
                      </a:r>
                      <a:endParaRPr lang="ru-RU" sz="14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Інші</a:t>
                      </a:r>
                      <a:endParaRPr lang="ru-RU" sz="14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3564998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Життя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80%</a:t>
                      </a:r>
                      <a:endParaRPr lang="ru-UA" sz="14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14%</a:t>
                      </a:r>
                      <a:endParaRPr lang="ru-UA" sz="14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197790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Здоров’я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46%</a:t>
                      </a:r>
                      <a:endParaRPr lang="ru-UA" sz="14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24%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11%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18%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76236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“Зелена </a:t>
                      </a:r>
                      <a:r>
                        <a:rPr lang="ru-RU" sz="14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картка</a:t>
                      </a:r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”</a:t>
                      </a:r>
                      <a:endParaRPr lang="ru-RU" sz="14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70%</a:t>
                      </a:r>
                      <a:endParaRPr lang="ru-UA" sz="14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6%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4%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19%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686613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ОСЦПВ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67%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8%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7%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16%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66007"/>
                  </a:ext>
                </a:extLst>
              </a:tr>
              <a:tr h="23042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КАСКО</a:t>
                      </a:r>
                      <a:endParaRPr lang="ru-RU" sz="14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52%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15%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22%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10%</a:t>
                      </a:r>
                      <a:endParaRPr lang="ru-UA" sz="14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4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UA" sz="14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87186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93D6664-6440-4741-9FB4-E06334D31E0B}"/>
              </a:ext>
            </a:extLst>
          </p:cNvPr>
          <p:cNvSpPr txBox="1"/>
          <p:nvPr/>
        </p:nvSpPr>
        <p:spPr>
          <a:xfrm>
            <a:off x="5618658" y="947363"/>
            <a:ext cx="3660683" cy="2267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1600" dirty="0">
                <a:latin typeface="Roboto" panose="02000000000000000000" pitchFamily="2" charset="0"/>
                <a:ea typeface="Roboto" panose="02000000000000000000" pitchFamily="2" charset="0"/>
              </a:rPr>
              <a:t>Побудована </a:t>
            </a:r>
            <a:r>
              <a:rPr lang="uk-UA" sz="16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структура включає в себе найбільші страхові продукти.</a:t>
            </a:r>
          </a:p>
          <a:p>
            <a:pPr algn="just">
              <a:lnSpc>
                <a:spcPct val="150000"/>
              </a:lnSpc>
            </a:pPr>
            <a:endParaRPr lang="uk-UA" sz="1600" dirty="0"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600" u="none" strike="noStrike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Як видно з </a:t>
            </a:r>
            <a:r>
              <a:rPr lang="ru-RU" sz="1600" u="none" strike="noStrike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діаграми</a:t>
            </a:r>
            <a:r>
              <a:rPr lang="ru-RU" sz="1600" u="none" strike="noStrike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, «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А</a:t>
            </a:r>
            <a:r>
              <a:rPr lang="ru-RU" sz="1600" u="none" strike="noStrike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гентська</a:t>
            </a:r>
            <a:r>
              <a:rPr lang="ru-RU" sz="1600" u="none" strike="noStrike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мережа» </a:t>
            </a:r>
            <a:r>
              <a:rPr lang="ru-RU" sz="1600" u="none" strike="noStrike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переважає</a:t>
            </a:r>
            <a:r>
              <a:rPr lang="ru-RU" sz="1600" u="none" strike="noStrike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за </a:t>
            </a:r>
            <a:r>
              <a:rPr lang="ru-RU" sz="1600" u="none" strike="noStrike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усіма</a:t>
            </a:r>
            <a:r>
              <a:rPr lang="ru-RU" sz="1600" u="none" strike="noStrike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u="none" strike="noStrike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страховими</a:t>
            </a:r>
            <a:r>
              <a:rPr lang="ru-RU" sz="1600" u="none" strike="noStrike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продуктами.</a:t>
            </a:r>
          </a:p>
        </p:txBody>
      </p:sp>
    </p:spTree>
    <p:extLst>
      <p:ext uri="{BB962C8B-B14F-4D97-AF65-F5344CB8AC3E}">
        <p14:creationId xmlns:p14="http://schemas.microsoft.com/office/powerpoint/2010/main" val="1141523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Страхові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премії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та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виплати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за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найпоширенішими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лініями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бізнесу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(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січ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.</a:t>
            </a:r>
            <a:r>
              <a:rPr lang="en-US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uk-UA" sz="2000" b="1" kern="0" dirty="0">
                <a:solidFill>
                  <a:schemeClr val="bg1"/>
                </a:solidFill>
                <a:cs typeface="Times New Roman" pitchFamily="18" charset="0"/>
              </a:rPr>
              <a:t>– 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черв. 2025р.)</a:t>
            </a:r>
          </a:p>
        </p:txBody>
      </p:sp>
      <p:graphicFrame>
        <p:nvGraphicFramePr>
          <p:cNvPr id="7" name="Діаграма 1">
            <a:extLst>
              <a:ext uri="{FF2B5EF4-FFF2-40B4-BE49-F238E27FC236}">
                <a16:creationId xmlns:a16="http://schemas.microsoft.com/office/drawing/2014/main" id="{00000000-0008-0000-0E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7290878"/>
              </p:ext>
            </p:extLst>
          </p:nvPr>
        </p:nvGraphicFramePr>
        <p:xfrm>
          <a:off x="64093" y="560365"/>
          <a:ext cx="4785259" cy="5604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C912003-2E45-4EB3-8F6C-F9562DC099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35625"/>
              </p:ext>
            </p:extLst>
          </p:nvPr>
        </p:nvGraphicFramePr>
        <p:xfrm>
          <a:off x="5241032" y="2636912"/>
          <a:ext cx="4176464" cy="3881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2444">
                  <a:extLst>
                    <a:ext uri="{9D8B030D-6E8A-4147-A177-3AD203B41FA5}">
                      <a16:colId xmlns:a16="http://schemas.microsoft.com/office/drawing/2014/main" val="2635392803"/>
                    </a:ext>
                  </a:extLst>
                </a:gridCol>
                <a:gridCol w="1123643">
                  <a:extLst>
                    <a:ext uri="{9D8B030D-6E8A-4147-A177-3AD203B41FA5}">
                      <a16:colId xmlns:a16="http://schemas.microsoft.com/office/drawing/2014/main" val="550124179"/>
                    </a:ext>
                  </a:extLst>
                </a:gridCol>
                <a:gridCol w="1190377">
                  <a:extLst>
                    <a:ext uri="{9D8B030D-6E8A-4147-A177-3AD203B41FA5}">
                      <a16:colId xmlns:a16="http://schemas.microsoft.com/office/drawing/2014/main" val="3312550976"/>
                    </a:ext>
                  </a:extLst>
                </a:gridCol>
              </a:tblGrid>
              <a:tr h="320763">
                <a:tc>
                  <a:txBody>
                    <a:bodyPr/>
                    <a:lstStyle/>
                    <a:p>
                      <a:pPr algn="ctr" fontAlgn="b"/>
                      <a:r>
                        <a:rPr lang="ru-UA" sz="16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6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Премії</a:t>
                      </a:r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, млрд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Виплати</a:t>
                      </a:r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, млрд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689501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ОСЦПВ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10,1 </a:t>
                      </a:r>
                      <a:endParaRPr lang="ru-UA" sz="16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2,8 </a:t>
                      </a:r>
                      <a:endParaRPr lang="ru-UA" sz="16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5529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КАСКО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7,3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3,6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645921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Здоров’я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5,1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2,9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425555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Життя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2,8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0,8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3367664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“Зелена </a:t>
                      </a:r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картка</a:t>
                      </a:r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”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2,5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1,2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5035485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Майно</a:t>
                      </a:r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вогн</a:t>
                      </a:r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ризики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1,8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0,4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4414521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Відповідальність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1,3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0,2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811252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Вантажі</a:t>
                      </a:r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та багаж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1,0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0,1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2489964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Асистанс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0,7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0,1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499522"/>
                  </a:ext>
                </a:extLst>
              </a:tr>
              <a:tr h="3207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Фінансові</a:t>
                      </a:r>
                      <a:r>
                        <a:rPr lang="ru-RU" sz="16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ризики</a:t>
                      </a:r>
                      <a:endParaRPr lang="ru-RU" sz="16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0,7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6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0,1 </a:t>
                      </a:r>
                      <a:endParaRPr lang="ru-UA" sz="1600" b="0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649530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1CD1DCBC-D853-4A8F-BB56-04F025D6734C}"/>
              </a:ext>
            </a:extLst>
          </p:cNvPr>
          <p:cNvSpPr txBox="1"/>
          <p:nvPr/>
        </p:nvSpPr>
        <p:spPr>
          <a:xfrm>
            <a:off x="4664968" y="963885"/>
            <a:ext cx="4968908" cy="1159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Автострахування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та особисте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страхування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залишаються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лідерами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за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обсягами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премій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і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виплат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LID4096" sz="16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486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Страхові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премії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за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найбільшими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лініями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2000" b="1" kern="0" dirty="0" err="1">
                <a:solidFill>
                  <a:schemeClr val="bg1"/>
                </a:solidFill>
                <a:cs typeface="Times New Roman" pitchFamily="18" charset="0"/>
              </a:rPr>
              <a:t>бізнесу</a:t>
            </a:r>
            <a:r>
              <a:rPr lang="ru-RU" sz="2000" b="1" kern="0" dirty="0">
                <a:solidFill>
                  <a:schemeClr val="bg1"/>
                </a:solidFill>
                <a:cs typeface="Times New Roman" pitchFamily="18" charset="0"/>
              </a:rPr>
              <a:t>, І  квартал 2022 року = 100%</a:t>
            </a:r>
          </a:p>
        </p:txBody>
      </p:sp>
      <p:graphicFrame>
        <p:nvGraphicFramePr>
          <p:cNvPr id="7" name="Діаграма 1">
            <a:extLst>
              <a:ext uri="{FF2B5EF4-FFF2-40B4-BE49-F238E27FC236}">
                <a16:creationId xmlns:a16="http://schemas.microsoft.com/office/drawing/2014/main" id="{00000000-0008-0000-0F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4149799"/>
              </p:ext>
            </p:extLst>
          </p:nvPr>
        </p:nvGraphicFramePr>
        <p:xfrm>
          <a:off x="416496" y="764704"/>
          <a:ext cx="5400599" cy="3492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80A42A0-0B95-4930-A429-F148E15CA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943251"/>
              </p:ext>
            </p:extLst>
          </p:nvPr>
        </p:nvGraphicFramePr>
        <p:xfrm>
          <a:off x="416497" y="3789040"/>
          <a:ext cx="9001000" cy="27469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8220">
                  <a:extLst>
                    <a:ext uri="{9D8B030D-6E8A-4147-A177-3AD203B41FA5}">
                      <a16:colId xmlns:a16="http://schemas.microsoft.com/office/drawing/2014/main" val="3018730080"/>
                    </a:ext>
                  </a:extLst>
                </a:gridCol>
                <a:gridCol w="570575">
                  <a:extLst>
                    <a:ext uri="{9D8B030D-6E8A-4147-A177-3AD203B41FA5}">
                      <a16:colId xmlns:a16="http://schemas.microsoft.com/office/drawing/2014/main" val="719929419"/>
                    </a:ext>
                  </a:extLst>
                </a:gridCol>
                <a:gridCol w="613521">
                  <a:extLst>
                    <a:ext uri="{9D8B030D-6E8A-4147-A177-3AD203B41FA5}">
                      <a16:colId xmlns:a16="http://schemas.microsoft.com/office/drawing/2014/main" val="2564553744"/>
                    </a:ext>
                  </a:extLst>
                </a:gridCol>
                <a:gridCol w="570575">
                  <a:extLst>
                    <a:ext uri="{9D8B030D-6E8A-4147-A177-3AD203B41FA5}">
                      <a16:colId xmlns:a16="http://schemas.microsoft.com/office/drawing/2014/main" val="2773602054"/>
                    </a:ext>
                  </a:extLst>
                </a:gridCol>
                <a:gridCol w="570575">
                  <a:extLst>
                    <a:ext uri="{9D8B030D-6E8A-4147-A177-3AD203B41FA5}">
                      <a16:colId xmlns:a16="http://schemas.microsoft.com/office/drawing/2014/main" val="3354169179"/>
                    </a:ext>
                  </a:extLst>
                </a:gridCol>
                <a:gridCol w="570575">
                  <a:extLst>
                    <a:ext uri="{9D8B030D-6E8A-4147-A177-3AD203B41FA5}">
                      <a16:colId xmlns:a16="http://schemas.microsoft.com/office/drawing/2014/main" val="371684958"/>
                    </a:ext>
                  </a:extLst>
                </a:gridCol>
                <a:gridCol w="570575">
                  <a:extLst>
                    <a:ext uri="{9D8B030D-6E8A-4147-A177-3AD203B41FA5}">
                      <a16:colId xmlns:a16="http://schemas.microsoft.com/office/drawing/2014/main" val="2268824532"/>
                    </a:ext>
                  </a:extLst>
                </a:gridCol>
                <a:gridCol w="570575">
                  <a:extLst>
                    <a:ext uri="{9D8B030D-6E8A-4147-A177-3AD203B41FA5}">
                      <a16:colId xmlns:a16="http://schemas.microsoft.com/office/drawing/2014/main" val="1622902672"/>
                    </a:ext>
                  </a:extLst>
                </a:gridCol>
                <a:gridCol w="570575">
                  <a:extLst>
                    <a:ext uri="{9D8B030D-6E8A-4147-A177-3AD203B41FA5}">
                      <a16:colId xmlns:a16="http://schemas.microsoft.com/office/drawing/2014/main" val="4221027445"/>
                    </a:ext>
                  </a:extLst>
                </a:gridCol>
                <a:gridCol w="570575">
                  <a:extLst>
                    <a:ext uri="{9D8B030D-6E8A-4147-A177-3AD203B41FA5}">
                      <a16:colId xmlns:a16="http://schemas.microsoft.com/office/drawing/2014/main" val="3816078224"/>
                    </a:ext>
                  </a:extLst>
                </a:gridCol>
                <a:gridCol w="613521">
                  <a:extLst>
                    <a:ext uri="{9D8B030D-6E8A-4147-A177-3AD203B41FA5}">
                      <a16:colId xmlns:a16="http://schemas.microsoft.com/office/drawing/2014/main" val="2191392788"/>
                    </a:ext>
                  </a:extLst>
                </a:gridCol>
                <a:gridCol w="613521">
                  <a:extLst>
                    <a:ext uri="{9D8B030D-6E8A-4147-A177-3AD203B41FA5}">
                      <a16:colId xmlns:a16="http://schemas.microsoft.com/office/drawing/2014/main" val="2040375890"/>
                    </a:ext>
                  </a:extLst>
                </a:gridCol>
                <a:gridCol w="613521">
                  <a:extLst>
                    <a:ext uri="{9D8B030D-6E8A-4147-A177-3AD203B41FA5}">
                      <a16:colId xmlns:a16="http://schemas.microsoft.com/office/drawing/2014/main" val="3266326098"/>
                    </a:ext>
                  </a:extLst>
                </a:gridCol>
                <a:gridCol w="570575">
                  <a:extLst>
                    <a:ext uri="{9D8B030D-6E8A-4147-A177-3AD203B41FA5}">
                      <a16:colId xmlns:a16="http://schemas.microsoft.com/office/drawing/2014/main" val="374447187"/>
                    </a:ext>
                  </a:extLst>
                </a:gridCol>
                <a:gridCol w="613521">
                  <a:extLst>
                    <a:ext uri="{9D8B030D-6E8A-4147-A177-3AD203B41FA5}">
                      <a16:colId xmlns:a16="http://schemas.microsoft.com/office/drawing/2014/main" val="1485360469"/>
                    </a:ext>
                  </a:extLst>
                </a:gridCol>
              </a:tblGrid>
              <a:tr h="362708">
                <a:tc>
                  <a:txBody>
                    <a:bodyPr/>
                    <a:lstStyle/>
                    <a:p>
                      <a:pPr algn="l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.22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І.22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.22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V.22</a:t>
                      </a:r>
                      <a:endParaRPr lang="en-US" sz="1200" b="1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.23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І.23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.23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V.23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.24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І.24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.24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V.24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.25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І.25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886788"/>
                  </a:ext>
                </a:extLst>
              </a:tr>
              <a:tr h="3627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КАСКО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97%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139%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126%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155%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172%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178%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190%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209%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217%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187%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233%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110666"/>
                  </a:ext>
                </a:extLst>
              </a:tr>
              <a:tr h="362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Здоров’я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67%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61%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74%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72%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100%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103%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379609"/>
                  </a:ext>
                </a:extLst>
              </a:tr>
              <a:tr h="362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ОСЦПВ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128%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166%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164%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131%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199%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196%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168%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206%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271%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346%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477%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15274"/>
                  </a:ext>
                </a:extLst>
              </a:tr>
              <a:tr h="362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“Зелена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картка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”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Roboto" panose="02000000000000000000" pitchFamily="2" charset="0"/>
                          <a:ea typeface="Roboto" panose="02000000000000000000" pitchFamily="2" charset="0"/>
                          <a:cs typeface="+mn-cs"/>
                        </a:rPr>
                        <a:t>100%</a:t>
                      </a:r>
                      <a:endParaRPr kumimoji="0" lang="ru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41414"/>
                        </a:solidFill>
                        <a:effectLst/>
                        <a:uLnTx/>
                        <a:uFillTx/>
                        <a:latin typeface="Roboto" panose="02000000000000000000" pitchFamily="2" charset="0"/>
                        <a:ea typeface="Roboto" panose="02000000000000000000" pitchFamily="2" charset="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143%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141414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177%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195%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221%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181%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186%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215%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243%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218%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191%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981510"/>
                  </a:ext>
                </a:extLst>
              </a:tr>
              <a:tr h="362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Майно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та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вогн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ризики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Roboto" panose="02000000000000000000" pitchFamily="2" charset="0"/>
                          <a:ea typeface="Roboto" panose="02000000000000000000" pitchFamily="2" charset="0"/>
                          <a:cs typeface="+mn-cs"/>
                        </a:rPr>
                        <a:t>100%</a:t>
                      </a:r>
                      <a:endParaRPr kumimoji="0" lang="ru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41414"/>
                        </a:solidFill>
                        <a:effectLst/>
                        <a:uLnTx/>
                        <a:uFillTx/>
                        <a:latin typeface="Roboto" panose="02000000000000000000" pitchFamily="2" charset="0"/>
                        <a:ea typeface="Roboto" panose="02000000000000000000" pitchFamily="2" charset="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48%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90%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91%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101%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124%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127%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99%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87%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94%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106%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399860"/>
                  </a:ext>
                </a:extLst>
              </a:tr>
              <a:tr h="3627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Життя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Roboto" panose="02000000000000000000" pitchFamily="2" charset="0"/>
                          <a:ea typeface="Roboto" panose="02000000000000000000" pitchFamily="2" charset="0"/>
                          <a:cs typeface="+mn-cs"/>
                        </a:rPr>
                        <a:t>100%</a:t>
                      </a:r>
                      <a:endParaRPr kumimoji="0" lang="ru-UA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41414"/>
                        </a:solidFill>
                        <a:effectLst/>
                        <a:uLnTx/>
                        <a:uFillTx/>
                        <a:latin typeface="Roboto" panose="02000000000000000000" pitchFamily="2" charset="0"/>
                        <a:ea typeface="Roboto" panose="02000000000000000000" pitchFamily="2" charset="0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93%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103%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87%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87%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100%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122%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102%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100%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109%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128%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108%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104%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4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800197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9FF1709-0561-4419-AF57-533E61BDBC9F}"/>
              </a:ext>
            </a:extLst>
          </p:cNvPr>
          <p:cNvSpPr txBox="1"/>
          <p:nvPr/>
        </p:nvSpPr>
        <p:spPr>
          <a:xfrm>
            <a:off x="5961112" y="836713"/>
            <a:ext cx="3456385" cy="2267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У ІІ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кварталі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премії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зросли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за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всіма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продуктами транспортного та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особистого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страхування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крім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страхування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життя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найбільше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– за ОСЦПВ через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перехід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на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ринкове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ru-RU" sz="1600" dirty="0" err="1">
                <a:latin typeface="Roboto" panose="02000000000000000000" pitchFamily="2" charset="0"/>
                <a:ea typeface="Roboto" panose="02000000000000000000" pitchFamily="2" charset="0"/>
              </a:rPr>
              <a:t>ціноутворення</a:t>
            </a:r>
            <a:r>
              <a:rPr lang="ru-RU" sz="16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LID4096" sz="16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14EEB7-B658-4A28-A70A-474C56E7CC0B}"/>
              </a:ext>
            </a:extLst>
          </p:cNvPr>
          <p:cNvSpPr txBox="1"/>
          <p:nvPr/>
        </p:nvSpPr>
        <p:spPr>
          <a:xfrm>
            <a:off x="2360712" y="566880"/>
            <a:ext cx="2088232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sz="1200" dirty="0">
                <a:solidFill>
                  <a:srgbClr val="C00000"/>
                </a:solidFill>
              </a:rPr>
              <a:t>Формат: </a:t>
            </a:r>
            <a:r>
              <a:rPr lang="uk-UA" sz="1200" dirty="0"/>
              <a:t>ІІ.22 – квартал, рік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4111894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1900" b="1" kern="0" dirty="0">
                <a:solidFill>
                  <a:schemeClr val="bg1"/>
                </a:solidFill>
                <a:cs typeface="Times New Roman" pitchFamily="18" charset="0"/>
              </a:rPr>
              <a:t>Структура </a:t>
            </a:r>
            <a:r>
              <a:rPr lang="ru-RU" sz="1900" b="1" kern="0" dirty="0" err="1">
                <a:solidFill>
                  <a:schemeClr val="bg1"/>
                </a:solidFill>
                <a:cs typeface="Times New Roman" pitchFamily="18" charset="0"/>
              </a:rPr>
              <a:t>страхових</a:t>
            </a:r>
            <a:r>
              <a:rPr lang="ru-RU" sz="19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1900" b="1" kern="0" dirty="0" err="1">
                <a:solidFill>
                  <a:schemeClr val="bg1"/>
                </a:solidFill>
                <a:cs typeface="Times New Roman" pitchFamily="18" charset="0"/>
              </a:rPr>
              <a:t>премій</a:t>
            </a:r>
            <a:r>
              <a:rPr lang="ru-RU" sz="1900" b="1" kern="0" dirty="0">
                <a:solidFill>
                  <a:schemeClr val="bg1"/>
                </a:solidFill>
                <a:cs typeface="Times New Roman" pitchFamily="18" charset="0"/>
              </a:rPr>
              <a:t> за </a:t>
            </a:r>
            <a:r>
              <a:rPr lang="ru-RU" sz="1900" b="1" kern="0" dirty="0" err="1">
                <a:solidFill>
                  <a:schemeClr val="bg1"/>
                </a:solidFill>
                <a:cs typeface="Times New Roman" pitchFamily="18" charset="0"/>
              </a:rPr>
              <a:t>основними</a:t>
            </a:r>
            <a:r>
              <a:rPr lang="ru-RU" sz="19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1900" b="1" kern="0" dirty="0" err="1">
                <a:solidFill>
                  <a:schemeClr val="bg1"/>
                </a:solidFill>
                <a:cs typeface="Times New Roman" pitchFamily="18" charset="0"/>
              </a:rPr>
              <a:t>бізнес-лініями</a:t>
            </a:r>
            <a:r>
              <a:rPr lang="ru-RU" sz="19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1900" b="1" kern="0" dirty="0" err="1">
                <a:solidFill>
                  <a:schemeClr val="bg1"/>
                </a:solidFill>
                <a:cs typeface="Times New Roman" pitchFamily="18" charset="0"/>
              </a:rPr>
              <a:t>бізнесу</a:t>
            </a:r>
            <a:r>
              <a:rPr lang="ru-RU" sz="1900" b="1" kern="0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1900" b="1" kern="0" dirty="0" err="1">
                <a:solidFill>
                  <a:schemeClr val="bg1"/>
                </a:solidFill>
                <a:cs typeface="Times New Roman" pitchFamily="18" charset="0"/>
              </a:rPr>
              <a:t>страхування</a:t>
            </a:r>
            <a:r>
              <a:rPr lang="ru-RU" sz="1900" b="1" kern="0" dirty="0">
                <a:solidFill>
                  <a:schemeClr val="bg1"/>
                </a:solidFill>
                <a:cs typeface="Times New Roman" pitchFamily="18" charset="0"/>
              </a:rPr>
              <a:t>, млрд. </a:t>
            </a:r>
            <a:r>
              <a:rPr lang="ru-RU" sz="1900" b="1" kern="0" dirty="0" err="1">
                <a:solidFill>
                  <a:schemeClr val="bg1"/>
                </a:solidFill>
                <a:cs typeface="Times New Roman" pitchFamily="18" charset="0"/>
              </a:rPr>
              <a:t>грн</a:t>
            </a:r>
            <a:endParaRPr lang="ru-RU" sz="19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7" name="Діаграма 1">
            <a:extLst>
              <a:ext uri="{FF2B5EF4-FFF2-40B4-BE49-F238E27FC236}">
                <a16:creationId xmlns:a16="http://schemas.microsoft.com/office/drawing/2014/main" id="{00000000-0008-0000-1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7726215"/>
              </p:ext>
            </p:extLst>
          </p:nvPr>
        </p:nvGraphicFramePr>
        <p:xfrm>
          <a:off x="3296816" y="692696"/>
          <a:ext cx="619268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EF6AB88-9540-41C8-A4BC-5A8586314F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477439"/>
              </p:ext>
            </p:extLst>
          </p:nvPr>
        </p:nvGraphicFramePr>
        <p:xfrm>
          <a:off x="488502" y="4477866"/>
          <a:ext cx="8928996" cy="17316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7108">
                  <a:extLst>
                    <a:ext uri="{9D8B030D-6E8A-4147-A177-3AD203B41FA5}">
                      <a16:colId xmlns:a16="http://schemas.microsoft.com/office/drawing/2014/main" val="3627472511"/>
                    </a:ext>
                  </a:extLst>
                </a:gridCol>
                <a:gridCol w="492525">
                  <a:extLst>
                    <a:ext uri="{9D8B030D-6E8A-4147-A177-3AD203B41FA5}">
                      <a16:colId xmlns:a16="http://schemas.microsoft.com/office/drawing/2014/main" val="3942167834"/>
                    </a:ext>
                  </a:extLst>
                </a:gridCol>
                <a:gridCol w="492525">
                  <a:extLst>
                    <a:ext uri="{9D8B030D-6E8A-4147-A177-3AD203B41FA5}">
                      <a16:colId xmlns:a16="http://schemas.microsoft.com/office/drawing/2014/main" val="2870184483"/>
                    </a:ext>
                  </a:extLst>
                </a:gridCol>
                <a:gridCol w="492525">
                  <a:extLst>
                    <a:ext uri="{9D8B030D-6E8A-4147-A177-3AD203B41FA5}">
                      <a16:colId xmlns:a16="http://schemas.microsoft.com/office/drawing/2014/main" val="352879233"/>
                    </a:ext>
                  </a:extLst>
                </a:gridCol>
                <a:gridCol w="492525">
                  <a:extLst>
                    <a:ext uri="{9D8B030D-6E8A-4147-A177-3AD203B41FA5}">
                      <a16:colId xmlns:a16="http://schemas.microsoft.com/office/drawing/2014/main" val="2312706153"/>
                    </a:ext>
                  </a:extLst>
                </a:gridCol>
                <a:gridCol w="492525">
                  <a:extLst>
                    <a:ext uri="{9D8B030D-6E8A-4147-A177-3AD203B41FA5}">
                      <a16:colId xmlns:a16="http://schemas.microsoft.com/office/drawing/2014/main" val="3581121658"/>
                    </a:ext>
                  </a:extLst>
                </a:gridCol>
                <a:gridCol w="492525">
                  <a:extLst>
                    <a:ext uri="{9D8B030D-6E8A-4147-A177-3AD203B41FA5}">
                      <a16:colId xmlns:a16="http://schemas.microsoft.com/office/drawing/2014/main" val="1688381708"/>
                    </a:ext>
                  </a:extLst>
                </a:gridCol>
                <a:gridCol w="529595">
                  <a:extLst>
                    <a:ext uri="{9D8B030D-6E8A-4147-A177-3AD203B41FA5}">
                      <a16:colId xmlns:a16="http://schemas.microsoft.com/office/drawing/2014/main" val="2078803765"/>
                    </a:ext>
                  </a:extLst>
                </a:gridCol>
                <a:gridCol w="508413">
                  <a:extLst>
                    <a:ext uri="{9D8B030D-6E8A-4147-A177-3AD203B41FA5}">
                      <a16:colId xmlns:a16="http://schemas.microsoft.com/office/drawing/2014/main" val="4093127671"/>
                    </a:ext>
                  </a:extLst>
                </a:gridCol>
                <a:gridCol w="492525">
                  <a:extLst>
                    <a:ext uri="{9D8B030D-6E8A-4147-A177-3AD203B41FA5}">
                      <a16:colId xmlns:a16="http://schemas.microsoft.com/office/drawing/2014/main" val="2959689752"/>
                    </a:ext>
                  </a:extLst>
                </a:gridCol>
                <a:gridCol w="571965">
                  <a:extLst>
                    <a:ext uri="{9D8B030D-6E8A-4147-A177-3AD203B41FA5}">
                      <a16:colId xmlns:a16="http://schemas.microsoft.com/office/drawing/2014/main" val="1593931614"/>
                    </a:ext>
                  </a:extLst>
                </a:gridCol>
                <a:gridCol w="492525">
                  <a:extLst>
                    <a:ext uri="{9D8B030D-6E8A-4147-A177-3AD203B41FA5}">
                      <a16:colId xmlns:a16="http://schemas.microsoft.com/office/drawing/2014/main" val="4244756626"/>
                    </a:ext>
                  </a:extLst>
                </a:gridCol>
                <a:gridCol w="529595">
                  <a:extLst>
                    <a:ext uri="{9D8B030D-6E8A-4147-A177-3AD203B41FA5}">
                      <a16:colId xmlns:a16="http://schemas.microsoft.com/office/drawing/2014/main" val="2422830218"/>
                    </a:ext>
                  </a:extLst>
                </a:gridCol>
                <a:gridCol w="492525">
                  <a:extLst>
                    <a:ext uri="{9D8B030D-6E8A-4147-A177-3AD203B41FA5}">
                      <a16:colId xmlns:a16="http://schemas.microsoft.com/office/drawing/2014/main" val="3690603344"/>
                    </a:ext>
                  </a:extLst>
                </a:gridCol>
                <a:gridCol w="529595">
                  <a:extLst>
                    <a:ext uri="{9D8B030D-6E8A-4147-A177-3AD203B41FA5}">
                      <a16:colId xmlns:a16="http://schemas.microsoft.com/office/drawing/2014/main" val="373428001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I.22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II.22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III.22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V.22</a:t>
                      </a:r>
                      <a:endParaRPr lang="en-US" sz="1200" b="1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.23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І.23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.23</a:t>
                      </a: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endParaRPr lang="ru-UA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V.23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.24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І.24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V.24</a:t>
                      </a:r>
                      <a:endParaRPr lang="en-US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UA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 </a:t>
                      </a:r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.25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I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І.25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78120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Транспортне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3,6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5,7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4,9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6,6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8,7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0724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Особисте</a:t>
                      </a:r>
                      <a:endParaRPr lang="ru-RU" sz="1200" b="1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2,1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2,9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2,9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2,9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3,7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3,6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4,1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6459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Майно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та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вогн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ризики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0,7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0,7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0,7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0,8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0,9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912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Відповідальність</a:t>
                      </a:r>
                      <a:endParaRPr lang="ru-RU" sz="1200" b="1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0,6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0,6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0,7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0,6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2351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Вантажі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та багаж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0,5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9675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Фінансові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ризики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10879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Від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нещасних</a:t>
                      </a:r>
                      <a:r>
                        <a:rPr lang="ru-RU" sz="1200" b="1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випадків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1724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u="none" strike="noStrike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Інше</a:t>
                      </a:r>
                      <a:endParaRPr lang="ru-RU" sz="1200" b="1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0,4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0,2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UA" sz="1200" u="none" strike="noStrike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0,0</a:t>
                      </a:r>
                      <a:endParaRPr lang="ru-UA" sz="1200" b="0" i="0" u="none" strike="noStrike" dirty="0">
                        <a:solidFill>
                          <a:srgbClr val="141414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49385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D6A4245-92FB-40E9-9962-27A85DC2AAAE}"/>
              </a:ext>
            </a:extLst>
          </p:cNvPr>
          <p:cNvSpPr txBox="1"/>
          <p:nvPr/>
        </p:nvSpPr>
        <p:spPr>
          <a:xfrm>
            <a:off x="236474" y="692696"/>
            <a:ext cx="320435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Roboto" panose="02000000000000000000" pitchFamily="2" charset="0"/>
                <a:ea typeface="Roboto" panose="02000000000000000000" pitchFamily="2" charset="0"/>
              </a:rPr>
              <a:t>У другому квартал</a:t>
            </a: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і 2025 року спостерігався значний ріст страхових премій по транспортному виду страхування.</a:t>
            </a:r>
          </a:p>
          <a:p>
            <a:pPr>
              <a:lnSpc>
                <a:spcPct val="150000"/>
              </a:lnSpc>
            </a:pP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У відсотковому співвідношенні – це 28,74%.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DBC740-8D72-4CCE-B29E-3ED8CC6567DF}"/>
              </a:ext>
            </a:extLst>
          </p:cNvPr>
          <p:cNvSpPr txBox="1"/>
          <p:nvPr/>
        </p:nvSpPr>
        <p:spPr>
          <a:xfrm>
            <a:off x="5817096" y="554196"/>
            <a:ext cx="2088232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sz="1200" dirty="0">
                <a:solidFill>
                  <a:srgbClr val="C00000"/>
                </a:solidFill>
              </a:rPr>
              <a:t>Формат: </a:t>
            </a:r>
            <a:r>
              <a:rPr lang="uk-UA" sz="1200" dirty="0"/>
              <a:t>ІІ.22 – квартал, рік</a:t>
            </a:r>
            <a:endParaRPr lang="LID4096" sz="1200" dirty="0"/>
          </a:p>
        </p:txBody>
      </p:sp>
    </p:spTree>
    <p:extLst>
      <p:ext uri="{BB962C8B-B14F-4D97-AF65-F5344CB8AC3E}">
        <p14:creationId xmlns:p14="http://schemas.microsoft.com/office/powerpoint/2010/main" val="2765156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79D6C77-C9B3-47EE-B665-4337C63C2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888389"/>
              </p:ext>
            </p:extLst>
          </p:nvPr>
        </p:nvGraphicFramePr>
        <p:xfrm>
          <a:off x="740531" y="500042"/>
          <a:ext cx="8424938" cy="6214601"/>
        </p:xfrm>
        <a:graphic>
          <a:graphicData uri="http://schemas.openxmlformats.org/drawingml/2006/table">
            <a:tbl>
              <a:tblPr/>
              <a:tblGrid>
                <a:gridCol w="292670">
                  <a:extLst>
                    <a:ext uri="{9D8B030D-6E8A-4147-A177-3AD203B41FA5}">
                      <a16:colId xmlns:a16="http://schemas.microsoft.com/office/drawing/2014/main" val="3420093915"/>
                    </a:ext>
                  </a:extLst>
                </a:gridCol>
                <a:gridCol w="2033067">
                  <a:extLst>
                    <a:ext uri="{9D8B030D-6E8A-4147-A177-3AD203B41FA5}">
                      <a16:colId xmlns:a16="http://schemas.microsoft.com/office/drawing/2014/main" val="4231527726"/>
                    </a:ext>
                  </a:extLst>
                </a:gridCol>
                <a:gridCol w="2033067">
                  <a:extLst>
                    <a:ext uri="{9D8B030D-6E8A-4147-A177-3AD203B41FA5}">
                      <a16:colId xmlns:a16="http://schemas.microsoft.com/office/drawing/2014/main" val="3046499667"/>
                    </a:ext>
                  </a:extLst>
                </a:gridCol>
                <a:gridCol w="2033067">
                  <a:extLst>
                    <a:ext uri="{9D8B030D-6E8A-4147-A177-3AD203B41FA5}">
                      <a16:colId xmlns:a16="http://schemas.microsoft.com/office/drawing/2014/main" val="2589762425"/>
                    </a:ext>
                  </a:extLst>
                </a:gridCol>
                <a:gridCol w="2033067">
                  <a:extLst>
                    <a:ext uri="{9D8B030D-6E8A-4147-A177-3AD203B41FA5}">
                      <a16:colId xmlns:a16="http://schemas.microsoft.com/office/drawing/2014/main" val="176453658"/>
                    </a:ext>
                  </a:extLst>
                </a:gridCol>
              </a:tblGrid>
              <a:tr h="418634">
                <a:tc>
                  <a:txBody>
                    <a:bodyPr/>
                    <a:lstStyle/>
                    <a:p>
                      <a:pPr algn="ctr"/>
                      <a:r>
                        <a:rPr lang="ru-UA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№</a:t>
                      </a: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Стра­хова­ </a:t>
                      </a:r>
                      <a:r>
                        <a:rPr lang="ru-RU" sz="1200" b="1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компа­нія</a:t>
                      </a:r>
                      <a:endParaRPr lang="ru-RU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</a:t>
                      </a:r>
                      <a:r>
                        <a:rPr lang="ru-RU" sz="1200" b="1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стра­хови­х</a:t>
                      </a:r>
                      <a:r>
                        <a:rPr lang="ru-RU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пла­тежів</a:t>
                      </a:r>
                      <a:r>
                        <a:rPr lang="ru-RU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, </a:t>
                      </a:r>
                      <a:r>
                        <a:rPr lang="ru-RU" sz="1200" b="1" dirty="0" err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тис.грн</a:t>
                      </a:r>
                      <a:r>
                        <a:rPr lang="ru-RU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.</a:t>
                      </a: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Сума­ стра­хови­х випла­т, тис.грн.</a:t>
                      </a: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Ріве­нь випла­т, %</a:t>
                      </a: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517824"/>
                  </a:ext>
                </a:extLst>
              </a:tr>
              <a:tr h="221412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ARX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1 293 165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595 082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46,02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732094"/>
                  </a:ext>
                </a:extLst>
              </a:tr>
              <a:tr h="403088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АРСЕНАЛ СТРАХУВАННЯ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1 170 571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544 542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46,52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3087846"/>
                  </a:ext>
                </a:extLst>
              </a:tr>
              <a:tr h="221412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ВУСО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608 362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274 689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45,15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181048"/>
                  </a:ext>
                </a:extLst>
              </a:tr>
              <a:tr h="221412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УНІКА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564 683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278 831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49,38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91476"/>
                  </a:ext>
                </a:extLst>
              </a:tr>
              <a:tr h="221412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UNIVERSALNA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543 077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198 065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36,47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366718"/>
                  </a:ext>
                </a:extLst>
              </a:tr>
              <a:tr h="221412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УСГ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498 206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263 819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52,95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366258"/>
                  </a:ext>
                </a:extLst>
              </a:tr>
              <a:tr h="221412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ТАС СГ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483 701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320 681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66,30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050051"/>
                  </a:ext>
                </a:extLst>
              </a:tr>
              <a:tr h="403088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ЕКСПРЕС СТРАХУВАННЯ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377 631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180 331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47,75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34819"/>
                  </a:ext>
                </a:extLst>
              </a:tr>
              <a:tr h="221412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ІНГО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369 723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202 459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54,76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341819"/>
                  </a:ext>
                </a:extLst>
              </a:tr>
              <a:tr h="333873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ВіДі - СТРАХУВАННЯ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275 896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105 561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38,26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5823645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PZU </a:t>
                      </a:r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УКРАЇНА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247 460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117 806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47,61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0634506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КНЯЖА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190 991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108 690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56,91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542677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13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ПЕРША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89 464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52 077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58,21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327920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ББС ІНШУРАНС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71 638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35 452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49,49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002767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15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КОЛОННЕЙД УКРАЇНА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59 327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40 838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68,84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238396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UPSK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50 731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25 522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50,31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961424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17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КРАЇНА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50 666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27 409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54,10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587488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18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ГАРДІАН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44 453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26 561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59,75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5008401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ОРАНТА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41 582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22 966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55,23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631194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20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ЄВРОІНС УКРАЇНА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31 104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14 129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45,43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997195"/>
                  </a:ext>
                </a:extLst>
              </a:tr>
              <a:tr h="235444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21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УЛЬТРА АЛЬЯНС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30 979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109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0,35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168128"/>
                  </a:ext>
                </a:extLst>
              </a:tr>
              <a:tr h="282643"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22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ІНКС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10 073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6 533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64,86</a:t>
                      </a:r>
                    </a:p>
                  </a:txBody>
                  <a:tcPr marL="29870" marR="29870" marT="17922" marB="179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483473"/>
                  </a:ext>
                </a:extLst>
              </a:tr>
              <a:tr h="233507">
                <a:tc gridSpan="2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UA" sz="1200" b="1" dirty="0"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</a:endParaRP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7 103 483</a:t>
                      </a: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3 442 152</a:t>
                      </a: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UA" sz="1200" b="1" dirty="0"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</a:rPr>
                        <a:t>48,46</a:t>
                      </a:r>
                    </a:p>
                  </a:txBody>
                  <a:tcPr marL="29870" marR="29870" marT="23896" marB="2389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882247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Рейтинг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страхових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компаній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зі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страхування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КАСКО за 6 </a:t>
            </a:r>
            <a:r>
              <a:rPr lang="ru-RU" sz="2000" b="1" i="0" dirty="0" err="1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місяців</a:t>
            </a:r>
            <a:r>
              <a:rPr lang="ru-RU" sz="2000" b="1" i="0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 2025 року</a:t>
            </a:r>
            <a:endParaRPr lang="ru-RU" sz="20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2207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18385</TotalTime>
  <Words>3870</Words>
  <Application>Microsoft Office PowerPoint</Application>
  <PresentationFormat>Лист A4 (210x297 мм)</PresentationFormat>
  <Paragraphs>1873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Calibri</vt:lpstr>
      <vt:lpstr>Roboto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Андрій Зайцев</cp:lastModifiedBy>
  <cp:revision>724</cp:revision>
  <dcterms:created xsi:type="dcterms:W3CDTF">2015-01-26T12:29:32Z</dcterms:created>
  <dcterms:modified xsi:type="dcterms:W3CDTF">2025-09-16T06:38:23Z</dcterms:modified>
</cp:coreProperties>
</file>